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sldIdLst>
    <p:sldId id="256" r:id="rId2"/>
    <p:sldId id="257" r:id="rId3"/>
    <p:sldId id="258" r:id="rId4"/>
    <p:sldId id="259" r:id="rId5"/>
    <p:sldId id="278" r:id="rId6"/>
    <p:sldId id="260" r:id="rId7"/>
    <p:sldId id="261" r:id="rId8"/>
    <p:sldId id="262" r:id="rId9"/>
    <p:sldId id="267" r:id="rId10"/>
    <p:sldId id="263" r:id="rId11"/>
    <p:sldId id="266" r:id="rId12"/>
    <p:sldId id="264" r:id="rId13"/>
    <p:sldId id="265" r:id="rId14"/>
    <p:sldId id="270" r:id="rId15"/>
    <p:sldId id="268" r:id="rId16"/>
    <p:sldId id="269" r:id="rId17"/>
    <p:sldId id="271" r:id="rId18"/>
    <p:sldId id="273" r:id="rId19"/>
    <p:sldId id="274" r:id="rId20"/>
    <p:sldId id="277" r:id="rId21"/>
    <p:sldId id="276" r:id="rId22"/>
    <p:sldId id="275"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BA86DE4-1EA5-4212-B48C-D784C85D73DF}" type="datetimeFigureOut">
              <a:rPr lang="en-US" smtClean="0"/>
              <a:pPr/>
              <a:t>11/4/2010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69C4234-F08A-4948-8D61-F33847DB4B4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9C4234-F08A-4948-8D61-F33847DB4B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9C4234-F08A-4948-8D61-F33847DB4B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9C4234-F08A-4948-8D61-F33847DB4B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BA86DE4-1EA5-4212-B48C-D784C85D73DF}" type="datetimeFigureOut">
              <a:rPr lang="en-US" smtClean="0"/>
              <a:pPr/>
              <a:t>11/4/2010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69C4234-F08A-4948-8D61-F33847DB4B4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69C4234-F08A-4948-8D61-F33847DB4B4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69C4234-F08A-4948-8D61-F33847DB4B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69C4234-F08A-4948-8D61-F33847DB4B4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BA86DE4-1EA5-4212-B48C-D784C85D73DF}" type="datetimeFigureOut">
              <a:rPr lang="en-US" smtClean="0"/>
              <a:pPr/>
              <a:t>11/4/2010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69C4234-F08A-4948-8D61-F33847DB4B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BA86DE4-1EA5-4212-B48C-D784C85D73DF}" type="datetimeFigureOut">
              <a:rPr lang="en-US" smtClean="0"/>
              <a:pPr/>
              <a:t>11/4/2010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69C4234-F08A-4948-8D61-F33847DB4B4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BA86DE4-1EA5-4212-B48C-D784C85D73DF}" type="datetimeFigureOut">
              <a:rPr lang="en-US" smtClean="0"/>
              <a:pPr/>
              <a:t>11/4/2010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69C4234-F08A-4948-8D61-F33847DB4B4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BA86DE4-1EA5-4212-B48C-D784C85D73DF}" type="datetimeFigureOut">
              <a:rPr lang="en-US" smtClean="0"/>
              <a:pPr/>
              <a:t>11/4/2010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69C4234-F08A-4948-8D61-F33847DB4B4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mn-MN" sz="3200" dirty="0" smtClean="0">
                <a:solidFill>
                  <a:schemeClr val="accent1">
                    <a:lumMod val="75000"/>
                  </a:schemeClr>
                </a:solidFill>
              </a:rPr>
              <a:t>Хүүхдийн хөгжил төлөвшилд багш сургалтын байгууллагын </a:t>
            </a:r>
            <a:br>
              <a:rPr lang="mn-MN" sz="3200" dirty="0" smtClean="0">
                <a:solidFill>
                  <a:schemeClr val="accent1">
                    <a:lumMod val="75000"/>
                  </a:schemeClr>
                </a:solidFill>
              </a:rPr>
            </a:br>
            <a:r>
              <a:rPr lang="mn-MN" sz="3200" dirty="0" smtClean="0">
                <a:solidFill>
                  <a:schemeClr val="accent1">
                    <a:lumMod val="75000"/>
                  </a:schemeClr>
                </a:solidFill>
              </a:rPr>
              <a:t>үүрэг оролцоог дээшлүүлэх </a:t>
            </a:r>
            <a:endParaRPr lang="en-US" sz="3200" dirty="0">
              <a:solidFill>
                <a:schemeClr val="accent1">
                  <a:lumMod val="75000"/>
                </a:schemeClr>
              </a:solidFill>
            </a:endParaRPr>
          </a:p>
        </p:txBody>
      </p:sp>
      <p:sp>
        <p:nvSpPr>
          <p:cNvPr id="3" name="Subtitle 2"/>
          <p:cNvSpPr>
            <a:spLocks noGrp="1"/>
          </p:cNvSpPr>
          <p:nvPr>
            <p:ph type="subTitle" idx="1"/>
          </p:nvPr>
        </p:nvSpPr>
        <p:spPr>
          <a:xfrm>
            <a:off x="762000" y="3657600"/>
            <a:ext cx="7772400" cy="1199704"/>
          </a:xfrm>
        </p:spPr>
        <p:txBody>
          <a:bodyPr>
            <a:normAutofit lnSpcReduction="10000"/>
          </a:bodyPr>
          <a:lstStyle/>
          <a:p>
            <a:r>
              <a:rPr lang="mn-MN" sz="2200" b="1" dirty="0" smtClean="0">
                <a:solidFill>
                  <a:srgbClr val="00B0F0"/>
                </a:solidFill>
              </a:rPr>
              <a:t>Аттатуркийн нэрэмжит 5-р сургуулийн</a:t>
            </a:r>
          </a:p>
          <a:p>
            <a:r>
              <a:rPr lang="mn-MN" sz="2200" b="1" dirty="0" smtClean="0">
                <a:solidFill>
                  <a:srgbClr val="00B0F0"/>
                </a:solidFill>
              </a:rPr>
              <a:t> англи хэлний багш Д. Энхбаатар</a:t>
            </a:r>
          </a:p>
          <a:p>
            <a:r>
              <a:rPr lang="mn-MN"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a:bodyPr>
          <a:lstStyle/>
          <a:p>
            <a:r>
              <a:rPr lang="mn-MN" sz="2000" dirty="0" smtClean="0"/>
              <a:t>                          Гоо зүйн хүмүүжил</a:t>
            </a:r>
            <a:endParaRPr lang="en-US" sz="2000" dirty="0"/>
          </a:p>
        </p:txBody>
      </p:sp>
      <p:sp>
        <p:nvSpPr>
          <p:cNvPr id="2" name="Content Placeholder 1"/>
          <p:cNvSpPr>
            <a:spLocks noGrp="1"/>
          </p:cNvSpPr>
          <p:nvPr>
            <p:ph idx="1"/>
          </p:nvPr>
        </p:nvSpPr>
        <p:spPr>
          <a:xfrm>
            <a:off x="457200" y="914400"/>
            <a:ext cx="8229600" cy="5092891"/>
          </a:xfrm>
        </p:spPr>
        <p:txBody>
          <a:bodyPr>
            <a:normAutofit fontScale="85000" lnSpcReduction="20000"/>
          </a:bodyPr>
          <a:lstStyle/>
          <a:p>
            <a:pPr algn="just">
              <a:buNone/>
            </a:pPr>
            <a:r>
              <a:rPr lang="mn-MN" dirty="0" smtClean="0"/>
              <a:t>            Байгаль урлаг хүмүүсийн харилцаа ,зан үйл, гоо зүйн сэтгэл хөдлөл, үнэлгээ ,ухамсар ,төлөвшил хуулиар амьдрах хэрэгцээ бий болгох ажиллагааг хэлнэ. Гоо сайхан гэдэг нь аливаа юмс үзэгдэл, хүний үйл ажиллагааны агуулга, хэлбэр дүрс , өнгө үзэмж , овор хэмжээ , үйл хөдлөлийн зохистой байдал юм. Тийм учраас гоо сайхныг байгалийн ,хүний, юмсын, үйл хөдлөлийн, хөдөлмөрийн, урлагийн зан харилцааны гэж ангилдаг.Гоо сайхны боловсролыг гэр бүл, эргэн тойронд байгаа эд юмс болон сургуулиас тэр дундаа ЕБС-н дүрслэх урлаг , дуу хөгжим, уран зохиолын хичээлээр  олж авдаг.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normAutofit/>
          </a:bodyPr>
          <a:lstStyle/>
          <a:p>
            <a:r>
              <a:rPr lang="mn-MN" sz="2000" dirty="0" smtClean="0"/>
              <a:t>Оюун ухааны хөгжил </a:t>
            </a:r>
            <a:endParaRPr lang="en-US" sz="2000" dirty="0"/>
          </a:p>
        </p:txBody>
      </p:sp>
      <p:sp>
        <p:nvSpPr>
          <p:cNvPr id="2" name="Content Placeholder 1"/>
          <p:cNvSpPr>
            <a:spLocks noGrp="1"/>
          </p:cNvSpPr>
          <p:nvPr>
            <p:ph idx="1"/>
          </p:nvPr>
        </p:nvSpPr>
        <p:spPr>
          <a:xfrm>
            <a:off x="457200" y="838200"/>
            <a:ext cx="8229600" cy="5169091"/>
          </a:xfrm>
        </p:spPr>
        <p:txBody>
          <a:bodyPr>
            <a:normAutofit fontScale="62500" lnSpcReduction="20000"/>
          </a:bodyPr>
          <a:lstStyle/>
          <a:p>
            <a:pPr algn="just">
              <a:buNone/>
            </a:pPr>
            <a:r>
              <a:rPr lang="mn-MN" dirty="0" smtClean="0"/>
              <a:t>– Хүүхдийн оюуны үзүүлэлтүүд нь тоон болон чанарын нэг төвшнөөс нөгөө төвшин рүү шилжих хөдөлгөөн юм. Оюуны хөгжлийн шалгуурыг 3 үе шатаар авж үздэг.</a:t>
            </a:r>
            <a:endParaRPr lang="en-US" dirty="0" smtClean="0"/>
          </a:p>
          <a:p>
            <a:pPr algn="just">
              <a:buNone/>
            </a:pPr>
            <a:r>
              <a:rPr lang="mn-MN" dirty="0" smtClean="0"/>
              <a:t>-Хүүхдийн мэдлэг туршлагийн хуримтлал</a:t>
            </a:r>
            <a:endParaRPr lang="en-US" dirty="0" smtClean="0"/>
          </a:p>
          <a:p>
            <a:pPr algn="just">
              <a:buNone/>
            </a:pPr>
            <a:r>
              <a:rPr lang="mn-MN" dirty="0" smtClean="0"/>
              <a:t>-Хүүхдийн оюуны үйлийг гүйцэтгэх арга барил эзэмшсэн байдал</a:t>
            </a:r>
            <a:endParaRPr lang="en-US" dirty="0" smtClean="0"/>
          </a:p>
          <a:p>
            <a:pPr algn="just">
              <a:buNone/>
            </a:pPr>
            <a:r>
              <a:rPr lang="mn-MN" dirty="0" smtClean="0"/>
              <a:t>-Оюуны чанаруудын төлөвшсөн байдал. </a:t>
            </a:r>
          </a:p>
          <a:p>
            <a:pPr algn="just">
              <a:buNone/>
            </a:pPr>
            <a:r>
              <a:rPr lang="mn-MN" dirty="0" smtClean="0"/>
              <a:t>           Хүүхдийн өөрөө олж авсан мэдлэг эмх цэгцгүй , дутуу дулимаг байдаг ч ЕБС-д суралцсанаараа түүний мэдлэгийн сан нь шинжлэх ухааны үндэстэй мэдлэгээр баяжиж өргөжин тэлдэг. Багш нар хичээл бүрээр хүүхдэд сурах арга барил-г эзэмшүүлэхийг нэн тэргүүний зорилгоо болгодог. Хүүхдэд оюуны дараах чанарууд төлөвшсөн байх ёстой гэж үздэг. Үүнд</a:t>
            </a:r>
            <a:r>
              <a:rPr lang="en-US" dirty="0" smtClean="0"/>
              <a:t>:</a:t>
            </a:r>
          </a:p>
          <a:p>
            <a:pPr algn="just">
              <a:buNone/>
            </a:pPr>
            <a:r>
              <a:rPr lang="mn-MN" dirty="0" smtClean="0"/>
              <a:t>            -Бие даасан бүтээлч чанар </a:t>
            </a:r>
            <a:endParaRPr lang="en-US" dirty="0" smtClean="0"/>
          </a:p>
          <a:p>
            <a:pPr algn="just">
              <a:buNone/>
            </a:pPr>
            <a:r>
              <a:rPr lang="mn-MN" dirty="0" smtClean="0"/>
              <a:t>            -Хурдан түргэн гүн гүнзгий сэтгэх</a:t>
            </a:r>
            <a:endParaRPr lang="en-US" dirty="0" smtClean="0"/>
          </a:p>
          <a:p>
            <a:pPr algn="just">
              <a:buNone/>
            </a:pPr>
            <a:r>
              <a:rPr lang="mn-MN" dirty="0" smtClean="0"/>
              <a:t>		-Чөлөөтэй уян хатан сэтгэх</a:t>
            </a:r>
            <a:endParaRPr lang="en-US" dirty="0" smtClean="0"/>
          </a:p>
          <a:p>
            <a:pPr algn="just">
              <a:buNone/>
            </a:pPr>
            <a:r>
              <a:rPr lang="mn-MN" dirty="0" smtClean="0"/>
              <a:t>		-Аливаа юманд шүүмжлэлтэй сэтгэх чадвар</a:t>
            </a:r>
            <a:endParaRPr lang="en-US" dirty="0" smtClean="0"/>
          </a:p>
          <a:p>
            <a:pPr algn="just">
              <a:buNone/>
            </a:pPr>
            <a:r>
              <a:rPr lang="mn-MN" dirty="0" smtClean="0"/>
              <a:t>		-Оновчтой сэтгэх чанарыг юун түрүүнд эзэмшсэн байх ёстой.</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dirty="0" smtClean="0"/>
              <a:t> </a:t>
            </a:r>
            <a:r>
              <a:rPr lang="mn-MN" sz="2200" dirty="0" smtClean="0"/>
              <a:t>Хоёр</a:t>
            </a:r>
            <a:r>
              <a:rPr lang="en-US" sz="2200" dirty="0" smtClean="0"/>
              <a:t>. </a:t>
            </a:r>
            <a:r>
              <a:rPr lang="mn-MN" sz="2200" dirty="0" smtClean="0"/>
              <a:t>Хүний хөгжлийн тухай   Э.Эриксоны ерөнхий онол</a:t>
            </a:r>
            <a:endParaRPr lang="en-US" sz="2200" dirty="0"/>
          </a:p>
        </p:txBody>
      </p:sp>
      <p:sp>
        <p:nvSpPr>
          <p:cNvPr id="2" name="Content Placeholder 1"/>
          <p:cNvSpPr>
            <a:spLocks noGrp="1"/>
          </p:cNvSpPr>
          <p:nvPr>
            <p:ph idx="1"/>
          </p:nvPr>
        </p:nvSpPr>
        <p:spPr/>
        <p:txBody>
          <a:bodyPr>
            <a:normAutofit lnSpcReduction="10000"/>
          </a:bodyPr>
          <a:lstStyle/>
          <a:p>
            <a:pPr algn="just"/>
            <a:r>
              <a:rPr lang="mn-MN" dirty="0" smtClean="0"/>
              <a:t>Э.Эриксоны онол нь хүний амьдралыг төрөхөөс эхлэн насан өөд болох хүртэл бүхий л үеийг хамарсан байдгаараа онцлог юм. </a:t>
            </a:r>
            <a:endParaRPr lang="en-US" dirty="0" smtClean="0"/>
          </a:p>
          <a:p>
            <a:pPr algn="just"/>
            <a:r>
              <a:rPr lang="mn-MN" dirty="0" smtClean="0"/>
              <a:t>   Америк-н сэтгэл зүйч Э.Эриксон нь хүний хөгжлийн 8 үе шатыг 1956 онд загварчлан гаргажээ. Энэ нь нийгмийн сэтгэл зүйн талаас авч үзэхдээ биеийн үзэл баримтлал-г чухалчилдаг учраас БИ буюу ЭГО онол гэж алдаршжээ.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Эриксоны онол</a:t>
            </a:r>
            <a:endParaRPr lang="en-US" dirty="0"/>
          </a:p>
        </p:txBody>
      </p:sp>
      <p:sp>
        <p:nvSpPr>
          <p:cNvPr id="2" name="Content Placeholder 1"/>
          <p:cNvSpPr>
            <a:spLocks noGrp="1"/>
          </p:cNvSpPr>
          <p:nvPr>
            <p:ph idx="1"/>
          </p:nvPr>
        </p:nvSpPr>
        <p:spPr/>
        <p:txBody>
          <a:bodyPr>
            <a:normAutofit fontScale="62500" lnSpcReduction="20000"/>
          </a:bodyPr>
          <a:lstStyle/>
          <a:p>
            <a:pPr lvl="0"/>
            <a:r>
              <a:rPr lang="mn-MN" dirty="0" smtClean="0"/>
              <a:t>Итгэл ба эс итгэх мэдрэмжийг сурах үе шат. Нялх нас  </a:t>
            </a:r>
            <a:r>
              <a:rPr lang="en-US" dirty="0" smtClean="0"/>
              <a:t>(</a:t>
            </a:r>
            <a:r>
              <a:rPr lang="mn-MN" dirty="0" smtClean="0"/>
              <a:t>0-1 нас</a:t>
            </a:r>
            <a:r>
              <a:rPr lang="en-US" dirty="0" smtClean="0"/>
              <a:t>) Hope</a:t>
            </a:r>
          </a:p>
          <a:p>
            <a:pPr lvl="0"/>
            <a:r>
              <a:rPr lang="mn-MN" dirty="0" smtClean="0"/>
              <a:t>Хараат тусгаар байдал ба ичих мэдрэмжийг сурах үе шат. Балчир нас</a:t>
            </a:r>
            <a:r>
              <a:rPr lang="en-US" dirty="0" smtClean="0"/>
              <a:t> (1-3) Will</a:t>
            </a:r>
          </a:p>
          <a:p>
            <a:pPr lvl="0"/>
            <a:r>
              <a:rPr lang="mn-MN" dirty="0" smtClean="0"/>
              <a:t>Санаачилгатай байх гэм хийснээ мэдэрч сурах үе шат. Тоглоомын нас </a:t>
            </a:r>
            <a:r>
              <a:rPr lang="en-US" dirty="0" smtClean="0"/>
              <a:t>(</a:t>
            </a:r>
            <a:r>
              <a:rPr lang="mn-MN" dirty="0" smtClean="0"/>
              <a:t>4-6</a:t>
            </a:r>
            <a:r>
              <a:rPr lang="en-US" dirty="0" smtClean="0"/>
              <a:t>) Purpose</a:t>
            </a:r>
          </a:p>
          <a:p>
            <a:pPr lvl="0"/>
            <a:r>
              <a:rPr lang="mn-MN" dirty="0" smtClean="0"/>
              <a:t>Хөдөлмөрлөх буюу дутуу дулмиг чанаргүйг мэдрэх үе шат. Сургуулийн нас </a:t>
            </a:r>
            <a:r>
              <a:rPr lang="en-US" dirty="0" smtClean="0"/>
              <a:t>(6-12) Competence</a:t>
            </a:r>
          </a:p>
          <a:p>
            <a:pPr lvl="0"/>
            <a:r>
              <a:rPr lang="mn-MN" dirty="0" smtClean="0"/>
              <a:t>Өөрийгөө таних буюу эргэлзээг таниж сурах үе шат. Залуу нас </a:t>
            </a:r>
            <a:r>
              <a:rPr lang="en-US" dirty="0" smtClean="0"/>
              <a:t>(12-20) Fidelity</a:t>
            </a:r>
          </a:p>
          <a:p>
            <a:pPr lvl="0"/>
            <a:r>
              <a:rPr lang="mn-MN" dirty="0" smtClean="0"/>
              <a:t>Дотносох ба зожгирох мэдрэмжийг сурах үе шат. Ид насны эхэн үе</a:t>
            </a:r>
            <a:r>
              <a:rPr lang="en-US" dirty="0" smtClean="0"/>
              <a:t> (20-25) Love</a:t>
            </a:r>
          </a:p>
          <a:p>
            <a:pPr lvl="0"/>
            <a:r>
              <a:rPr lang="mn-MN" dirty="0" smtClean="0"/>
              <a:t>Эрч хүчтэй үйл ажиллагаа ба өөрөө өөртөө эзэн болох үе шат. Ид нас</a:t>
            </a:r>
            <a:r>
              <a:rPr lang="en-US" dirty="0" smtClean="0"/>
              <a:t> (26-64) Care</a:t>
            </a:r>
          </a:p>
          <a:p>
            <a:pPr lvl="0"/>
            <a:r>
              <a:rPr lang="mn-MN" dirty="0" smtClean="0"/>
              <a:t>Хийж бүтээснээ эргэн харах буюу цөхрөлийг мэдрэх үе шат. Өтлөх нас</a:t>
            </a:r>
            <a:r>
              <a:rPr lang="en-US" dirty="0" smtClean="0"/>
              <a:t> (65</a:t>
            </a:r>
            <a:r>
              <a:rPr lang="mn-MN" dirty="0" smtClean="0"/>
              <a:t>–аас дээш</a:t>
            </a:r>
            <a:r>
              <a:rPr lang="en-US" dirty="0" smtClean="0"/>
              <a:t>) Wisdom</a:t>
            </a:r>
          </a:p>
          <a:p>
            <a:r>
              <a:rPr lang="mn-MN"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Жан Пиажегийн онол</a:t>
            </a:r>
            <a:endParaRPr lang="en-US" dirty="0"/>
          </a:p>
        </p:txBody>
      </p:sp>
      <p:sp>
        <p:nvSpPr>
          <p:cNvPr id="2" name="Content Placeholder 1"/>
          <p:cNvSpPr>
            <a:spLocks noGrp="1"/>
          </p:cNvSpPr>
          <p:nvPr>
            <p:ph idx="1"/>
          </p:nvPr>
        </p:nvSpPr>
        <p:spPr/>
        <p:txBody>
          <a:bodyPr>
            <a:normAutofit fontScale="85000" lnSpcReduction="10000"/>
          </a:bodyPr>
          <a:lstStyle/>
          <a:p>
            <a:pPr>
              <a:buNone/>
            </a:pPr>
            <a:r>
              <a:rPr lang="mn-MN" dirty="0" smtClean="0"/>
              <a:t>         Мөн Швейцарын сэтгэл зүйч Жан – Пиаже оюун ухааны хөгжлийн явцад мэдээллийг боловсруулаж,  ертөнцийг ойлгохын тулд илүү нарийн схемүүдийг хэрэглэдэг гэж үзээд </a:t>
            </a:r>
            <a:r>
              <a:rPr lang="en-US" dirty="0" smtClean="0"/>
              <a:t>“</a:t>
            </a:r>
            <a:r>
              <a:rPr lang="mn-MN" dirty="0" smtClean="0"/>
              <a:t>Мэдлэг бол үйлдэл юм</a:t>
            </a:r>
            <a:r>
              <a:rPr lang="en-US" dirty="0" smtClean="0"/>
              <a:t>”</a:t>
            </a:r>
            <a:r>
              <a:rPr lang="mn-MN" dirty="0" smtClean="0"/>
              <a:t> гэжээ. Оюун ухааны хөгжлийг 4 үе шат болгон авч үзсэн.</a:t>
            </a:r>
            <a:endParaRPr lang="en-US" dirty="0" smtClean="0"/>
          </a:p>
          <a:p>
            <a:pPr>
              <a:buNone/>
            </a:pPr>
            <a:r>
              <a:rPr lang="mn-MN" dirty="0" smtClean="0"/>
              <a:t> </a:t>
            </a:r>
            <a:endParaRPr lang="en-US" dirty="0" smtClean="0"/>
          </a:p>
          <a:p>
            <a:pPr>
              <a:buNone/>
            </a:pPr>
            <a:r>
              <a:rPr lang="en-US" dirty="0" smtClean="0"/>
              <a:t>1) </a:t>
            </a:r>
            <a:r>
              <a:rPr lang="mn-MN" dirty="0" smtClean="0"/>
              <a:t>Хүртэх хөдөлгөөний үе шат</a:t>
            </a:r>
            <a:r>
              <a:rPr lang="en-US" dirty="0" smtClean="0"/>
              <a:t> (0-2</a:t>
            </a:r>
            <a:r>
              <a:rPr lang="mn-MN" dirty="0" smtClean="0"/>
              <a:t> нас</a:t>
            </a:r>
            <a:r>
              <a:rPr lang="en-US" dirty="0" smtClean="0"/>
              <a:t>)</a:t>
            </a:r>
          </a:p>
          <a:p>
            <a:pPr>
              <a:buNone/>
            </a:pPr>
            <a:r>
              <a:rPr lang="en-US" dirty="0" smtClean="0"/>
              <a:t>2)</a:t>
            </a:r>
            <a:r>
              <a:rPr lang="mn-MN" dirty="0" smtClean="0"/>
              <a:t> Үйлдэл төлөвшихөөс өмнөх үе шат </a:t>
            </a:r>
            <a:r>
              <a:rPr lang="en-US" dirty="0" smtClean="0"/>
              <a:t>(2-7 </a:t>
            </a:r>
            <a:r>
              <a:rPr lang="mn-MN" dirty="0" smtClean="0"/>
              <a:t>нас</a:t>
            </a:r>
            <a:r>
              <a:rPr lang="en-US" dirty="0" smtClean="0"/>
              <a:t>)</a:t>
            </a:r>
          </a:p>
          <a:p>
            <a:pPr>
              <a:buNone/>
            </a:pPr>
            <a:r>
              <a:rPr lang="en-US" dirty="0" smtClean="0"/>
              <a:t>3)</a:t>
            </a:r>
            <a:r>
              <a:rPr lang="mn-MN" dirty="0" smtClean="0"/>
              <a:t> Тодорхой үйлдлийн үе шат </a:t>
            </a:r>
            <a:r>
              <a:rPr lang="en-US" dirty="0" smtClean="0"/>
              <a:t>(7-12</a:t>
            </a:r>
            <a:r>
              <a:rPr lang="mn-MN" dirty="0" smtClean="0"/>
              <a:t> нас</a:t>
            </a:r>
            <a:r>
              <a:rPr lang="en-US" dirty="0" smtClean="0"/>
              <a:t>)</a:t>
            </a:r>
          </a:p>
          <a:p>
            <a:pPr>
              <a:buNone/>
            </a:pPr>
            <a:r>
              <a:rPr lang="en-US" dirty="0" smtClean="0"/>
              <a:t>4)</a:t>
            </a:r>
            <a:r>
              <a:rPr lang="mn-MN" dirty="0" smtClean="0"/>
              <a:t> Формал үйдлийн үе шат </a:t>
            </a:r>
            <a:r>
              <a:rPr lang="en-US" dirty="0" smtClean="0"/>
              <a:t>(13-</a:t>
            </a:r>
            <a:r>
              <a:rPr lang="mn-MN" dirty="0" smtClean="0"/>
              <a:t>аас дээш нас</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334962"/>
          </a:xfrm>
        </p:spPr>
        <p:txBody>
          <a:bodyPr>
            <a:normAutofit fontScale="90000"/>
          </a:bodyPr>
          <a:lstStyle/>
          <a:p>
            <a:r>
              <a:rPr lang="mn-MN" dirty="0" smtClean="0"/>
              <a:t>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sz="2200" dirty="0" smtClean="0"/>
              <a:t>Гурав.  Судалгааны ажлын үе шат, үр дүн</a:t>
            </a:r>
            <a:r>
              <a:rPr lang="en-US" dirty="0" smtClean="0"/>
              <a:t/>
            </a:r>
            <a:br>
              <a:rPr lang="en-US" dirty="0" smtClean="0"/>
            </a:br>
            <a:endParaRPr lang="en-US" dirty="0"/>
          </a:p>
        </p:txBody>
      </p:sp>
      <p:sp>
        <p:nvSpPr>
          <p:cNvPr id="2" name="Content Placeholder 1"/>
          <p:cNvSpPr>
            <a:spLocks noGrp="1"/>
          </p:cNvSpPr>
          <p:nvPr>
            <p:ph idx="1"/>
          </p:nvPr>
        </p:nvSpPr>
        <p:spPr>
          <a:xfrm>
            <a:off x="457200" y="685800"/>
            <a:ext cx="8229600" cy="5321491"/>
          </a:xfrm>
        </p:spPr>
        <p:txBody>
          <a:bodyPr>
            <a:normAutofit fontScale="70000" lnSpcReduction="20000"/>
          </a:bodyPr>
          <a:lstStyle/>
          <a:p>
            <a:pPr>
              <a:buNone/>
            </a:pPr>
            <a:r>
              <a:rPr lang="mn-MN" dirty="0" smtClean="0"/>
              <a:t> </a:t>
            </a:r>
            <a:endParaRPr lang="en-US" dirty="0" smtClean="0"/>
          </a:p>
          <a:p>
            <a:pPr>
              <a:buNone/>
            </a:pPr>
            <a:r>
              <a:rPr lang="mn-MN" dirty="0" smtClean="0"/>
              <a:t>Судалгаанд нийт </a:t>
            </a:r>
            <a:r>
              <a:rPr lang="en-US" dirty="0" smtClean="0"/>
              <a:t>15</a:t>
            </a:r>
            <a:r>
              <a:rPr lang="mn-MN" dirty="0" smtClean="0"/>
              <a:t> хүүхэд оролцсон. Үүнээс </a:t>
            </a:r>
            <a:r>
              <a:rPr lang="en-US" dirty="0" smtClean="0"/>
              <a:t>8</a:t>
            </a:r>
            <a:r>
              <a:rPr lang="mn-MN" dirty="0" smtClean="0"/>
              <a:t> эмэгтэй , </a:t>
            </a:r>
            <a:r>
              <a:rPr lang="en-US" dirty="0" smtClean="0"/>
              <a:t>7</a:t>
            </a:r>
            <a:r>
              <a:rPr lang="mn-MN" dirty="0" smtClean="0"/>
              <a:t> эрэгтэй</a:t>
            </a:r>
            <a:endParaRPr lang="en-US" dirty="0" smtClean="0"/>
          </a:p>
          <a:p>
            <a:pPr>
              <a:buNone/>
            </a:pPr>
            <a:r>
              <a:rPr lang="mn-MN" dirty="0" smtClean="0"/>
              <a:t>Судалгааны зорилго нь сурагчид өөрсдийгөө хөгжүүлэхэд хэрхэн анхаарч байна вэ</a:t>
            </a:r>
            <a:r>
              <a:rPr lang="en-US" dirty="0" smtClean="0"/>
              <a:t>?</a:t>
            </a:r>
            <a:r>
              <a:rPr lang="mn-MN" dirty="0" smtClean="0"/>
              <a:t> Хариулт авахыг зорьсон.</a:t>
            </a:r>
            <a:endParaRPr lang="en-US" dirty="0" smtClean="0"/>
          </a:p>
          <a:p>
            <a:pPr>
              <a:buNone/>
            </a:pPr>
            <a:r>
              <a:rPr lang="en-US" dirty="0" smtClean="0"/>
              <a:t> </a:t>
            </a:r>
          </a:p>
          <a:p>
            <a:pPr lvl="0">
              <a:buNone/>
            </a:pPr>
            <a:r>
              <a:rPr lang="mn-MN" dirty="0" smtClean="0"/>
              <a:t>1. Хичээлийн бус цагаа ихэвчлэн хаана өнгрөөдөг вэ?</a:t>
            </a:r>
            <a:endParaRPr lang="en-US" dirty="0" smtClean="0"/>
          </a:p>
          <a:p>
            <a:pPr lvl="0">
              <a:buNone/>
            </a:pPr>
            <a:r>
              <a:rPr lang="mn-MN" dirty="0" smtClean="0"/>
              <a:t>     а. гэртээ </a:t>
            </a:r>
            <a:r>
              <a:rPr lang="en-US" dirty="0" smtClean="0"/>
              <a:t>– 60%</a:t>
            </a:r>
          </a:p>
          <a:p>
            <a:pPr lvl="0">
              <a:buNone/>
            </a:pPr>
            <a:r>
              <a:rPr lang="mn-MN" dirty="0" smtClean="0"/>
              <a:t>     б. сургууль дээр </a:t>
            </a:r>
            <a:r>
              <a:rPr lang="en-US" dirty="0" smtClean="0"/>
              <a:t>– 20%</a:t>
            </a:r>
          </a:p>
          <a:p>
            <a:pPr lvl="0">
              <a:buNone/>
            </a:pPr>
            <a:r>
              <a:rPr lang="mn-MN" dirty="0" smtClean="0"/>
              <a:t>     в. тоглоомын газар </a:t>
            </a:r>
            <a:r>
              <a:rPr lang="en-US" dirty="0" smtClean="0"/>
              <a:t>– 20%</a:t>
            </a:r>
          </a:p>
          <a:p>
            <a:pPr lvl="0">
              <a:buNone/>
            </a:pPr>
            <a:r>
              <a:rPr lang="mn-MN" dirty="0" smtClean="0"/>
              <a:t>     г.бусад</a:t>
            </a:r>
            <a:endParaRPr lang="en-US" dirty="0" smtClean="0"/>
          </a:p>
          <a:p>
            <a:pPr>
              <a:buNone/>
            </a:pPr>
            <a:r>
              <a:rPr lang="mn-MN" dirty="0" smtClean="0"/>
              <a:t> </a:t>
            </a:r>
            <a:endParaRPr lang="en-US" dirty="0" smtClean="0"/>
          </a:p>
          <a:p>
            <a:pPr lvl="0">
              <a:buNone/>
            </a:pPr>
            <a:r>
              <a:rPr lang="mn-MN" dirty="0" smtClean="0"/>
              <a:t>2. Хичээлийн бус цагаар дугуйлан секц-нд хамрагддаг уу?</a:t>
            </a:r>
            <a:endParaRPr lang="en-US" dirty="0" smtClean="0"/>
          </a:p>
          <a:p>
            <a:pPr lvl="0">
              <a:buNone/>
            </a:pPr>
            <a:r>
              <a:rPr lang="mn-MN" dirty="0" smtClean="0"/>
              <a:t>                   тийм </a:t>
            </a:r>
            <a:r>
              <a:rPr lang="en-US" dirty="0" smtClean="0"/>
              <a:t>– 40%</a:t>
            </a:r>
          </a:p>
          <a:p>
            <a:pPr lvl="0">
              <a:buNone/>
            </a:pPr>
            <a:r>
              <a:rPr lang="mn-MN" dirty="0" smtClean="0"/>
              <a:t>                    үгүй </a:t>
            </a:r>
            <a:r>
              <a:rPr lang="en-US" dirty="0" smtClean="0"/>
              <a:t>– 60%</a:t>
            </a:r>
          </a:p>
          <a:p>
            <a:pPr>
              <a:buNone/>
            </a:pPr>
            <a:r>
              <a:rPr lang="mn-MN" dirty="0" smtClean="0"/>
              <a:t> </a:t>
            </a:r>
            <a:endParaRPr lang="en-US" dirty="0" smtClean="0"/>
          </a:p>
          <a:p>
            <a:pPr lvl="0">
              <a:buNone/>
            </a:pPr>
            <a:r>
              <a:rPr lang="mn-MN"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11162"/>
          </a:xfrm>
        </p:spPr>
        <p:txBody>
          <a:bodyPr>
            <a:normAutofit/>
          </a:bodyPr>
          <a:lstStyle/>
          <a:p>
            <a:r>
              <a:rPr lang="mn-MN" sz="2000" dirty="0" smtClean="0"/>
              <a:t>                              судалгаа</a:t>
            </a:r>
            <a:endParaRPr lang="en-US" sz="2000" dirty="0"/>
          </a:p>
        </p:txBody>
      </p:sp>
      <p:sp>
        <p:nvSpPr>
          <p:cNvPr id="2" name="Content Placeholder 1"/>
          <p:cNvSpPr>
            <a:spLocks noGrp="1"/>
          </p:cNvSpPr>
          <p:nvPr>
            <p:ph idx="1"/>
          </p:nvPr>
        </p:nvSpPr>
        <p:spPr>
          <a:xfrm>
            <a:off x="457200" y="685800"/>
            <a:ext cx="8229600" cy="5321491"/>
          </a:xfrm>
        </p:spPr>
        <p:txBody>
          <a:bodyPr>
            <a:normAutofit fontScale="70000" lnSpcReduction="20000"/>
          </a:bodyPr>
          <a:lstStyle/>
          <a:p>
            <a:pPr lvl="0">
              <a:buNone/>
            </a:pPr>
            <a:r>
              <a:rPr lang="mn-MN" dirty="0" smtClean="0"/>
              <a:t>3. Хэрэв тийм бол ямар төрлийн дугуйлан секц-нд хамрагддаг вэ?</a:t>
            </a:r>
            <a:endParaRPr lang="en-US" dirty="0" smtClean="0"/>
          </a:p>
          <a:p>
            <a:pPr lvl="0">
              <a:buNone/>
            </a:pPr>
            <a:r>
              <a:rPr lang="mn-MN" dirty="0" smtClean="0"/>
              <a:t>        а. урлаг спортын </a:t>
            </a:r>
            <a:r>
              <a:rPr lang="en-US" dirty="0" smtClean="0"/>
              <a:t>– 65%</a:t>
            </a:r>
          </a:p>
          <a:p>
            <a:pPr lvl="0">
              <a:buNone/>
            </a:pPr>
            <a:r>
              <a:rPr lang="mn-MN" dirty="0" smtClean="0"/>
              <a:t>        б. хичээл сургалттай холбоотой </a:t>
            </a:r>
            <a:r>
              <a:rPr lang="en-US" dirty="0" smtClean="0"/>
              <a:t>– 35%</a:t>
            </a:r>
          </a:p>
          <a:p>
            <a:pPr lvl="0">
              <a:buNone/>
            </a:pPr>
            <a:r>
              <a:rPr lang="mn-MN" dirty="0" smtClean="0"/>
              <a:t>        в.  бусад </a:t>
            </a:r>
            <a:endParaRPr lang="en-US" dirty="0" smtClean="0"/>
          </a:p>
          <a:p>
            <a:pPr>
              <a:buNone/>
            </a:pPr>
            <a:r>
              <a:rPr lang="en-US" dirty="0" smtClean="0"/>
              <a:t> </a:t>
            </a:r>
          </a:p>
          <a:p>
            <a:pPr lvl="0">
              <a:buNone/>
            </a:pPr>
            <a:r>
              <a:rPr lang="mn-MN" dirty="0" smtClean="0"/>
              <a:t>4. Дугуйлан секц-нд явснаар чамд ямар эерэг зан төлөв бий болсон бэ?</a:t>
            </a:r>
            <a:endParaRPr lang="en-US" dirty="0" smtClean="0"/>
          </a:p>
          <a:p>
            <a:pPr lvl="0">
              <a:buNone/>
            </a:pPr>
            <a:r>
              <a:rPr lang="mn-MN" dirty="0" smtClean="0"/>
              <a:t>        а. сурлагын амжилт ахисан</a:t>
            </a:r>
            <a:r>
              <a:rPr lang="en-US" dirty="0" smtClean="0"/>
              <a:t> – 35%</a:t>
            </a:r>
          </a:p>
          <a:p>
            <a:pPr lvl="0">
              <a:buNone/>
            </a:pPr>
            <a:r>
              <a:rPr lang="mn-MN" dirty="0" smtClean="0"/>
              <a:t>        б. өөрийн зорилготой болсон</a:t>
            </a:r>
            <a:r>
              <a:rPr lang="en-US" dirty="0" smtClean="0"/>
              <a:t> – 35%</a:t>
            </a:r>
          </a:p>
          <a:p>
            <a:pPr lvl="0">
              <a:buNone/>
            </a:pPr>
            <a:r>
              <a:rPr lang="mn-MN" dirty="0" smtClean="0"/>
              <a:t>        в. хүнтэй харьцах харьцаанд өөрчлөлт орсон</a:t>
            </a:r>
            <a:r>
              <a:rPr lang="en-US" dirty="0" smtClean="0"/>
              <a:t> – 30% </a:t>
            </a:r>
          </a:p>
          <a:p>
            <a:pPr lvl="0">
              <a:buNone/>
            </a:pPr>
            <a:r>
              <a:rPr lang="mn-MN" dirty="0" smtClean="0"/>
              <a:t>5. Хичээлээс гадуур дугуйлан секц-с гадуур өөрийгөө хөгжүүлэх ямар зүйл хийдэг вэ?</a:t>
            </a:r>
            <a:endParaRPr lang="en-US" dirty="0" smtClean="0"/>
          </a:p>
          <a:p>
            <a:pPr lvl="0">
              <a:buNone/>
            </a:pPr>
            <a:r>
              <a:rPr lang="mn-MN" dirty="0" smtClean="0"/>
              <a:t>        а. интернэтээс сонирхолтой мэдээлэл цуглуулах </a:t>
            </a:r>
            <a:r>
              <a:rPr lang="en-US" dirty="0" smtClean="0"/>
              <a:t>– 20%</a:t>
            </a:r>
          </a:p>
          <a:p>
            <a:pPr lvl="0">
              <a:buNone/>
            </a:pPr>
            <a:r>
              <a:rPr lang="mn-MN" dirty="0" smtClean="0"/>
              <a:t>        б. номын санд суудаг </a:t>
            </a:r>
            <a:r>
              <a:rPr lang="en-US" dirty="0" smtClean="0"/>
              <a:t>– 20%</a:t>
            </a:r>
          </a:p>
          <a:p>
            <a:pPr lvl="0">
              <a:buNone/>
            </a:pPr>
            <a:r>
              <a:rPr lang="mn-MN" dirty="0" smtClean="0"/>
              <a:t>        в. радио ,ТВ үздэг </a:t>
            </a:r>
            <a:r>
              <a:rPr lang="en-US" dirty="0" smtClean="0"/>
              <a:t>– 100%</a:t>
            </a:r>
          </a:p>
          <a:p>
            <a:pPr lvl="0">
              <a:buNone/>
            </a:pPr>
            <a:r>
              <a:rPr lang="mn-MN" dirty="0" smtClean="0"/>
              <a:t>        г.хүүхдүүдтэй хамт спорт тоглоом тоглодог</a:t>
            </a:r>
            <a:r>
              <a:rPr lang="en-US" dirty="0" smtClean="0"/>
              <a:t> -100%</a:t>
            </a:r>
          </a:p>
          <a:p>
            <a:pPr lvl="0">
              <a:buNone/>
            </a:pPr>
            <a:r>
              <a:rPr lang="mn-MN" dirty="0" smtClean="0"/>
              <a:t>        д.бясалгал хийдэг </a:t>
            </a:r>
            <a:r>
              <a:rPr lang="en-US" dirty="0" smtClean="0"/>
              <a:t>– 40%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Судалгааны үр дүн</a:t>
            </a:r>
            <a:endParaRPr lang="en-US" dirty="0"/>
          </a:p>
        </p:txBody>
      </p:sp>
      <p:sp>
        <p:nvSpPr>
          <p:cNvPr id="2" name="Content Placeholder 1"/>
          <p:cNvSpPr>
            <a:spLocks noGrp="1"/>
          </p:cNvSpPr>
          <p:nvPr>
            <p:ph idx="1"/>
          </p:nvPr>
        </p:nvSpPr>
        <p:spPr/>
        <p:txBody>
          <a:bodyPr/>
          <a:lstStyle/>
          <a:p>
            <a:pPr algn="just"/>
            <a:r>
              <a:rPr lang="mn-MN" dirty="0" smtClean="0"/>
              <a:t>Эндээс харахад Суралцагсад төдийлөн өөрсдийгөө хөгжүүлэхэд анхаардаггүй гэдэг дүгнэлтэнд хүрлээ. Яагаад гэвэл эхний санал асуулгаар өөрсддөө анхаардаг юм шиг сэтгэдэл төрж буй ч хамгийн сүүлийн снал асуулга ямар зүйлд цаг заваа их зарцуулдагаас тодорхой харагдаж байна.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mn-MN" dirty="0" smtClean="0"/>
              <a:t>                    Дүгнэлт</a:t>
            </a:r>
            <a:r>
              <a:rPr lang="en-US" dirty="0" smtClean="0"/>
              <a:t>.</a:t>
            </a:r>
            <a:br>
              <a:rPr lang="en-US" dirty="0" smtClean="0"/>
            </a:br>
            <a:endParaRPr lang="en-US" dirty="0"/>
          </a:p>
        </p:txBody>
      </p:sp>
      <p:sp>
        <p:nvSpPr>
          <p:cNvPr id="2" name="Content Placeholder 1"/>
          <p:cNvSpPr>
            <a:spLocks noGrp="1"/>
          </p:cNvSpPr>
          <p:nvPr>
            <p:ph idx="1"/>
          </p:nvPr>
        </p:nvSpPr>
        <p:spPr/>
        <p:txBody>
          <a:bodyPr>
            <a:normAutofit fontScale="62500" lnSpcReduction="20000"/>
          </a:bodyPr>
          <a:lstStyle/>
          <a:p>
            <a:pPr>
              <a:buNone/>
            </a:pPr>
            <a:r>
              <a:rPr lang="mn-MN" b="1" dirty="0" smtClean="0"/>
              <a:t> </a:t>
            </a:r>
            <a:endParaRPr lang="en-US" dirty="0" smtClean="0"/>
          </a:p>
          <a:p>
            <a:pPr>
              <a:buNone/>
            </a:pPr>
            <a:r>
              <a:rPr lang="mn-MN" dirty="0" smtClean="0"/>
              <a:t>           Хүүхдийн хөгжил төлөвшил-д багш сургалтын байгууллагын оролцоог дээшлүүлэх талаар дараах дүгнэлт болон саналыг дэвшүүлэж байна. Эндээс дүгнээд хэлбэл суралцагсдын ихэнхи нь өөрсдийгөө хэрхэн яаж хөгжүүлэхээ өөрсдөө төдийлөн сайн мэдэхгүй байгаа нь харагдаж байна. Тиймээс ч суралцагсдын хөгжил төлөвшилд багш сургалтын байгуулагын үүрэг оролцоо чухал гэдэг нь тодорхой юм. Тэгэхдээ Заавал хэрэгтэй гэж өөрсдийн дэвшүүлсэн санааг хүчээр олгох нь тийм их суралцагсадад таатай биш гэсэн дүгнэлтэнд хүрлээ. </a:t>
            </a:r>
          </a:p>
          <a:p>
            <a:pPr>
              <a:buNone/>
            </a:pPr>
            <a:r>
              <a:rPr lang="mn-MN" dirty="0" smtClean="0"/>
              <a:t> Санал. Эцэг, эх багш нарын хоорондын харилцаа багш сургалтын байгуулагын үйл ажиллагааг дэмжихэд чиглэсэн эцэг эхийн ёс зүйн дүрмийг гаргах нь зүйтэй төдийгүй цаг нь болсон гэж үзэж байна. </a:t>
            </a:r>
            <a:endParaRPr lang="en-US" dirty="0" smtClean="0"/>
          </a:p>
          <a:p>
            <a:pPr>
              <a:buNone/>
            </a:pPr>
            <a:endParaRPr lang="en-US" dirty="0" smtClean="0"/>
          </a:p>
          <a:p>
            <a:r>
              <a:rPr lang="mn-MN"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8229600" cy="609600"/>
          </a:xfrm>
        </p:spPr>
        <p:txBody>
          <a:bodyPr>
            <a:normAutofit/>
          </a:bodyPr>
          <a:lstStyle/>
          <a:p>
            <a:r>
              <a:rPr lang="mn-MN" sz="2000" dirty="0" smtClean="0"/>
              <a:t>Багшийн үүрэг оролцооны талаар</a:t>
            </a:r>
            <a:r>
              <a:rPr lang="en-US" sz="2000" dirty="0" smtClean="0"/>
              <a:t>:</a:t>
            </a:r>
            <a:endParaRPr lang="en-US" sz="2000" dirty="0"/>
          </a:p>
        </p:txBody>
      </p:sp>
      <p:sp>
        <p:nvSpPr>
          <p:cNvPr id="2" name="Content Placeholder 1"/>
          <p:cNvSpPr>
            <a:spLocks noGrp="1"/>
          </p:cNvSpPr>
          <p:nvPr>
            <p:ph idx="1"/>
          </p:nvPr>
        </p:nvSpPr>
        <p:spPr>
          <a:xfrm>
            <a:off x="381000" y="838200"/>
            <a:ext cx="8229600" cy="5135563"/>
          </a:xfrm>
        </p:spPr>
        <p:txBody>
          <a:bodyPr>
            <a:normAutofit fontScale="70000" lnSpcReduction="20000"/>
          </a:bodyPr>
          <a:lstStyle/>
          <a:p>
            <a:pPr>
              <a:buNone/>
            </a:pPr>
            <a:endParaRPr lang="en-US" dirty="0" smtClean="0"/>
          </a:p>
          <a:p>
            <a:pPr>
              <a:buNone/>
            </a:pPr>
            <a:r>
              <a:rPr lang="mn-MN" dirty="0" smtClean="0"/>
              <a:t> </a:t>
            </a:r>
            <a:endParaRPr lang="en-US" dirty="0" smtClean="0"/>
          </a:p>
          <a:p>
            <a:pPr>
              <a:buNone/>
            </a:pPr>
            <a:r>
              <a:rPr lang="mn-MN" sz="2900" dirty="0" smtClean="0"/>
              <a:t>-Багш хүүхдийн дотны анд нөхөр зөвлөгч туслах байх</a:t>
            </a:r>
            <a:endParaRPr lang="en-US" sz="2900" dirty="0" smtClean="0"/>
          </a:p>
          <a:p>
            <a:pPr>
              <a:buNone/>
            </a:pPr>
            <a:r>
              <a:rPr lang="mn-MN" sz="2900" dirty="0" smtClean="0"/>
              <a:t>-Хүүхдийг дэмжин тусалж урам сайшаалаар харамгүй байх</a:t>
            </a:r>
            <a:endParaRPr lang="en-US" sz="2900" dirty="0" smtClean="0"/>
          </a:p>
          <a:p>
            <a:pPr>
              <a:buNone/>
            </a:pPr>
            <a:r>
              <a:rPr lang="mn-MN" sz="2900" dirty="0" smtClean="0"/>
              <a:t>-Сурагчдад шаардлага тавихдаа тэднийг ойлгож хүндэлж харьцах </a:t>
            </a:r>
            <a:endParaRPr lang="en-US" sz="2900" dirty="0" smtClean="0"/>
          </a:p>
          <a:p>
            <a:pPr>
              <a:buNone/>
            </a:pPr>
            <a:r>
              <a:rPr lang="mn-MN" sz="2900" dirty="0" smtClean="0"/>
              <a:t>-Хичээл дээрээ оюуны үйл ажиллагааг идэвхжүүлэх сургалтын дэвшилтэт аргуудыг тогтмол хэрэглэх </a:t>
            </a:r>
            <a:endParaRPr lang="en-US" sz="2900" dirty="0" smtClean="0"/>
          </a:p>
          <a:p>
            <a:pPr>
              <a:buNone/>
            </a:pPr>
            <a:r>
              <a:rPr lang="mn-MN" sz="2900" dirty="0" smtClean="0"/>
              <a:t>-Хичээлийн агуулгыг орчин үеийн хэв маягт тохируулан хүүхдийг өөрөө хөгжих боломжийг нь олгохуйц байдлаар зохион байгуулах</a:t>
            </a:r>
            <a:endParaRPr lang="en-US" sz="2900" dirty="0" smtClean="0"/>
          </a:p>
          <a:p>
            <a:pPr>
              <a:buNone/>
            </a:pPr>
            <a:r>
              <a:rPr lang="mn-MN" sz="2900" dirty="0" smtClean="0"/>
              <a:t>-Өөрийгөө ойлгох ,таних, өөрийгөө тодорхойлоход нь туслах </a:t>
            </a:r>
            <a:endParaRPr lang="en-US" sz="2900" dirty="0" smtClean="0"/>
          </a:p>
          <a:p>
            <a:pPr>
              <a:buNone/>
            </a:pPr>
            <a:r>
              <a:rPr lang="mn-MN" sz="2900" dirty="0" smtClean="0"/>
              <a:t>-Үзэл бодлоо чөлөөтэй илэрхийлэх боломжийг олгох</a:t>
            </a:r>
            <a:endParaRPr lang="en-US" sz="2900" dirty="0" smtClean="0"/>
          </a:p>
          <a:p>
            <a:pPr>
              <a:buNone/>
            </a:pPr>
            <a:r>
              <a:rPr lang="mn-MN" sz="2900" dirty="0" smtClean="0"/>
              <a:t>-Сурагчдыг нийгэм , сэтгэлзүйн дадалд сургах</a:t>
            </a:r>
            <a:endParaRPr lang="en-US" sz="2900" dirty="0" smtClean="0"/>
          </a:p>
          <a:p>
            <a:pPr>
              <a:buNone/>
            </a:pPr>
            <a:r>
              <a:rPr lang="mn-MN" sz="2900" dirty="0" smtClean="0"/>
              <a:t>-Сурагчдыг хорт зуршилд автахаас сэргийлэх үүднээс аливаа юманд шүүмжлэлтэй хандаж сургах</a:t>
            </a:r>
            <a:endParaRPr lang="en-US" sz="2900" dirty="0" smtClean="0"/>
          </a:p>
          <a:p>
            <a:pPr>
              <a:buNone/>
            </a:pPr>
            <a:r>
              <a:rPr lang="mn-MN" sz="2900" dirty="0" smtClean="0"/>
              <a:t>-Сургууль болон сургалтын байгууллагийн орчин тойронд эерэг таатай уур амьсгалыг бүрдүүлэхийг хичээх, хүүхдүүдэд нөлөөлөх төрөл бүрийн аргуудыг судалж түүнийгээ чадварлаг хэрэглэх </a:t>
            </a:r>
            <a:endParaRPr lang="en-US" sz="2900" dirty="0" smtClean="0"/>
          </a:p>
          <a:p>
            <a:pPr>
              <a:buNone/>
            </a:pPr>
            <a:r>
              <a:rPr lang="mn-MN" sz="2900" dirty="0" smtClean="0"/>
              <a:t> </a:t>
            </a:r>
            <a:endParaRPr lang="en-US" sz="2900" dirty="0" smtClean="0"/>
          </a:p>
          <a:p>
            <a:pPr>
              <a:buNone/>
            </a:pPr>
            <a:r>
              <a:rPr lang="mn-MN" sz="2900" dirty="0" smtClean="0"/>
              <a:t> </a:t>
            </a:r>
            <a:endParaRPr lang="en-US" sz="29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solidFill>
                  <a:srgbClr val="00B0F0"/>
                </a:solidFill>
              </a:rPr>
              <a:t>               Хураангуй</a:t>
            </a:r>
            <a:endParaRPr lang="en-US" dirty="0">
              <a:solidFill>
                <a:srgbClr val="00B0F0"/>
              </a:solidFill>
            </a:endParaRPr>
          </a:p>
        </p:txBody>
      </p:sp>
      <p:sp>
        <p:nvSpPr>
          <p:cNvPr id="2" name="Content Placeholder 1"/>
          <p:cNvSpPr>
            <a:spLocks noGrp="1"/>
          </p:cNvSpPr>
          <p:nvPr>
            <p:ph idx="1"/>
          </p:nvPr>
        </p:nvSpPr>
        <p:spPr/>
        <p:txBody>
          <a:bodyPr>
            <a:normAutofit fontScale="85000" lnSpcReduction="20000"/>
          </a:bodyPr>
          <a:lstStyle/>
          <a:p>
            <a:pPr algn="just"/>
            <a:r>
              <a:rPr lang="mn-MN" dirty="0" smtClean="0"/>
              <a:t>            </a:t>
            </a:r>
            <a:r>
              <a:rPr lang="mn-MN" dirty="0" smtClean="0">
                <a:solidFill>
                  <a:schemeClr val="accent6">
                    <a:lumMod val="50000"/>
                  </a:schemeClr>
                </a:solidFill>
              </a:rPr>
              <a:t>Багш болон сургалтын байгууллага нь суралцагсдын  хөгжил төлвшилийг судлахын зэрэгцээ зөв төлөвшсөн, оюунлаг бие бялдарын өв тэгш хөгжилтэй, ёс суртахууны өндөр мэдрэмжтэй, хойч үеээрээ дан ганц бахархах биш шинэ үеийн шилдэг,  бүтээлч шинэлэг сэтгэлгээтэй иргэдийг бий болгож төлөвшүүлэх нь хамгийн энэ тэргүүний зорилт байх ёстой болов уу. Ирээдүйн бахархалыг төрүүлэхийг багш бүрийн мөрөөдөл байдаг бол сургалтын байгууллагын  өсөн дэвжих  нь хүүхдийн хөгжлийн төлөө хийж, бүтээсэн бүхэнээс хамааралтай гэдэг нь гарцаагүй юм.</a:t>
            </a:r>
            <a:endParaRPr lang="en-US"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533400"/>
          </a:xfrm>
        </p:spPr>
        <p:txBody>
          <a:bodyPr>
            <a:normAutofit/>
          </a:bodyPr>
          <a:lstStyle/>
          <a:p>
            <a:r>
              <a:rPr lang="mn-MN" sz="2000" dirty="0" smtClean="0"/>
              <a:t>Багшийн үүрэг оролцооны талаар</a:t>
            </a:r>
            <a:endParaRPr lang="en-US" sz="2000" dirty="0"/>
          </a:p>
        </p:txBody>
      </p:sp>
      <p:sp>
        <p:nvSpPr>
          <p:cNvPr id="2" name="Content Placeholder 1"/>
          <p:cNvSpPr>
            <a:spLocks noGrp="1"/>
          </p:cNvSpPr>
          <p:nvPr>
            <p:ph idx="1"/>
          </p:nvPr>
        </p:nvSpPr>
        <p:spPr>
          <a:xfrm>
            <a:off x="457200" y="838200"/>
            <a:ext cx="8229600" cy="5169091"/>
          </a:xfrm>
        </p:spPr>
        <p:txBody>
          <a:bodyPr>
            <a:normAutofit fontScale="25000" lnSpcReduction="20000"/>
          </a:bodyPr>
          <a:lstStyle/>
          <a:p>
            <a:pPr>
              <a:buNone/>
            </a:pPr>
            <a:r>
              <a:rPr lang="mn-MN" sz="5600" dirty="0" smtClean="0"/>
              <a:t>-Хүүхдийн хөгжил төлөвшил-н талаар судлагаа явуулж эцэг эх гэр бүлийн хүмүүстэй нь хамтран ажиллах</a:t>
            </a:r>
            <a:endParaRPr lang="en-US" sz="5600" dirty="0" smtClean="0"/>
          </a:p>
          <a:p>
            <a:pPr>
              <a:buNone/>
            </a:pPr>
            <a:r>
              <a:rPr lang="mn-MN" sz="5600" dirty="0" smtClean="0"/>
              <a:t>-Сурагчдын мэдлэг чадварыг бодитой хэрэглэх ба дарамт шахалт үзүүлэлгүйгээр тухайн хүүхдийн чадварыг дээшлүүлэхэд голлох зорилгоо болгох</a:t>
            </a:r>
            <a:endParaRPr lang="en-US" sz="5600" dirty="0" smtClean="0"/>
          </a:p>
          <a:p>
            <a:pPr>
              <a:buNone/>
            </a:pPr>
            <a:r>
              <a:rPr lang="mn-MN" sz="5600" dirty="0" smtClean="0"/>
              <a:t>-Сурагчдын дунд нийгмийн давхарагийн ялгаа гарахаас урьдчилан сэргийлэх үүднээс төрөл бүрийн ажиллагаа явуулах </a:t>
            </a:r>
            <a:endParaRPr lang="en-US" sz="5600" dirty="0" smtClean="0"/>
          </a:p>
          <a:p>
            <a:pPr>
              <a:buNone/>
            </a:pPr>
            <a:r>
              <a:rPr lang="mn-MN" sz="5600" dirty="0" smtClean="0"/>
              <a:t>-Ямар нэгэн зүйлийг зохион байгуулахдаа тухайн хүүхдүүдэд сайн ойлгуулахын зэрэгцээ тэдний санаа бодол хүсэл эрмэлзэл –г харгалзан үйл явцад идэвхтэй оролцох нөхцлийг бүрдүүлж шийдвэр гаргахад нь туслах</a:t>
            </a:r>
            <a:endParaRPr lang="en-US" sz="5600" dirty="0" smtClean="0"/>
          </a:p>
          <a:p>
            <a:pPr>
              <a:buNone/>
            </a:pPr>
            <a:r>
              <a:rPr lang="mn-MN" sz="5600" dirty="0" smtClean="0"/>
              <a:t>-Хүүхдээ хэрхэн яаж зөв төлөвшүүлэх, уламжлалт амьдрах ухааны аргыг хүүхдэд заах талаар судлагаа явуулж зөвлөмж зөвлөгөө , сургалтыг багш сургуулийн байгууллагатай хамтран эцэг эхчүүдийн дунд сургалт явуулах</a:t>
            </a:r>
            <a:endParaRPr lang="en-US" sz="5600" dirty="0" smtClean="0"/>
          </a:p>
          <a:p>
            <a:pPr>
              <a:buNone/>
            </a:pPr>
            <a:r>
              <a:rPr lang="mn-MN" sz="5600" dirty="0" smtClean="0"/>
              <a:t>-Сурагчдад бие даан суралцах нөхцөл боломжийг олгох, шаардлагатай үед нь тусалж дэмжих</a:t>
            </a:r>
            <a:endParaRPr lang="en-US" sz="5600" dirty="0" smtClean="0"/>
          </a:p>
          <a:p>
            <a:pPr>
              <a:buNone/>
            </a:pPr>
            <a:r>
              <a:rPr lang="mn-MN" sz="5600" dirty="0" smtClean="0"/>
              <a:t>-Сурагчдын авьяас чадварыг нь нээж, хөгжүүлэх тал дээр зөв талаас нь нөлөөлж өөртөө итгэх итгэлийг нь хөсөрдүүлэхгүй байхад анхаарч ажиллах</a:t>
            </a:r>
            <a:endParaRPr lang="en-US" sz="5600" dirty="0" smtClean="0"/>
          </a:p>
          <a:p>
            <a:pPr>
              <a:buNone/>
            </a:pPr>
            <a:r>
              <a:rPr lang="mn-MN" sz="5600" dirty="0" smtClean="0"/>
              <a:t> </a:t>
            </a:r>
            <a:endParaRPr lang="en-US" sz="5600" dirty="0" smtClean="0"/>
          </a:p>
          <a:p>
            <a:pPr>
              <a:buNone/>
            </a:pPr>
            <a:r>
              <a:rPr lang="mn-MN" sz="5600" dirty="0" smtClean="0"/>
              <a:t>Ялангуяа ахлах ангийн сурагчидтай ажиллахдаа </a:t>
            </a:r>
            <a:r>
              <a:rPr lang="en-US" sz="5600" dirty="0" smtClean="0"/>
              <a:t>:</a:t>
            </a:r>
          </a:p>
          <a:p>
            <a:pPr>
              <a:buNone/>
            </a:pPr>
            <a:r>
              <a:rPr lang="mn-MN" sz="5600" dirty="0" smtClean="0"/>
              <a:t>Өөрийгөө өөрчилж, таньж, хүмүүжүүлэх ажилд нь туслах </a:t>
            </a:r>
            <a:endParaRPr lang="en-US" sz="5600" dirty="0" smtClean="0"/>
          </a:p>
          <a:p>
            <a:pPr>
              <a:buNone/>
            </a:pPr>
            <a:r>
              <a:rPr lang="mn-MN" sz="5600" dirty="0" smtClean="0"/>
              <a:t>Ирээдүйн мэргэжилээ сонгоход нь зөвлөгөө өгөх </a:t>
            </a:r>
            <a:endParaRPr lang="en-US" sz="5600" dirty="0" smtClean="0"/>
          </a:p>
          <a:p>
            <a:r>
              <a:rPr lang="mn-MN" sz="5600" dirty="0" smtClean="0"/>
              <a:t>Зөв сонголт хийх, зөв оновчтой шийдвэр гаргахад нь туслах</a:t>
            </a:r>
            <a:endParaRPr lang="en-US" sz="5600" dirty="0" smtClean="0"/>
          </a:p>
          <a:p>
            <a:r>
              <a:rPr lang="mn-MN" sz="5600" dirty="0" smtClean="0"/>
              <a:t>Өөрийн үзэл бодол зорилго амьдралын байр суурийг илэрхийлэх, онгойлгох боломжийг нь бүрдүүлж өгөхөд илүүтэй анхаарах хэрэгтэй болов уу?</a:t>
            </a:r>
            <a:endParaRPr lang="en-US" sz="5600" dirty="0" smtClean="0"/>
          </a:p>
          <a:p>
            <a:r>
              <a:rPr lang="mn-MN" sz="5600" dirty="0" smtClean="0"/>
              <a:t>Хүүхэд бүрийг багш нас бие сэтгэхүйн онцлогт нь тохирсон мэдлэг мэдээлэл, сургалтын үйл ажиллагааг зохион байгуулах нь сургалтын байгууллага-н үндсэн үүрэг гэж үзэж байна.  </a:t>
            </a:r>
            <a:endParaRPr lang="en-US" sz="5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8229600" cy="457200"/>
          </a:xfrm>
        </p:spPr>
        <p:txBody>
          <a:bodyPr>
            <a:normAutofit fontScale="90000"/>
          </a:bodyPr>
          <a:lstStyle/>
          <a:p>
            <a:r>
              <a:rPr lang="mn-MN" dirty="0" smtClean="0"/>
              <a:t>   </a:t>
            </a:r>
            <a:r>
              <a:rPr lang="en-US" dirty="0" smtClean="0"/>
              <a:t> </a:t>
            </a: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sz="2000" dirty="0" smtClean="0"/>
              <a:t>Сургалтын байгууллагын үүрэг оролцооны талаар</a:t>
            </a: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mn-MN" dirty="0" smtClean="0"/>
              <a:t/>
            </a:r>
            <a:br>
              <a:rPr lang="mn-MN" dirty="0" smtClean="0"/>
            </a:br>
            <a:r>
              <a:rPr lang="en-US" dirty="0" smtClean="0"/>
              <a:t/>
            </a:r>
            <a:br>
              <a:rPr lang="en-US" dirty="0" smtClean="0"/>
            </a:br>
            <a:endParaRPr lang="en-US" dirty="0"/>
          </a:p>
        </p:txBody>
      </p:sp>
      <p:sp>
        <p:nvSpPr>
          <p:cNvPr id="2" name="Content Placeholder 1"/>
          <p:cNvSpPr>
            <a:spLocks noGrp="1"/>
          </p:cNvSpPr>
          <p:nvPr>
            <p:ph idx="1"/>
          </p:nvPr>
        </p:nvSpPr>
        <p:spPr>
          <a:xfrm>
            <a:off x="457200" y="609600"/>
            <a:ext cx="8229600" cy="5562600"/>
          </a:xfrm>
        </p:spPr>
        <p:txBody>
          <a:bodyPr>
            <a:normAutofit fontScale="25000" lnSpcReduction="20000"/>
          </a:bodyPr>
          <a:lstStyle/>
          <a:p>
            <a:pPr>
              <a:buNone/>
            </a:pPr>
            <a:r>
              <a:rPr lang="mn-MN" dirty="0" smtClean="0"/>
              <a:t> </a:t>
            </a:r>
            <a:endParaRPr lang="en-US" dirty="0" smtClean="0"/>
          </a:p>
          <a:p>
            <a:pPr>
              <a:buNone/>
            </a:pPr>
            <a:r>
              <a:rPr lang="mn-MN" dirty="0" smtClean="0"/>
              <a:t>-</a:t>
            </a:r>
            <a:r>
              <a:rPr lang="mn-MN" sz="6400" dirty="0" smtClean="0"/>
              <a:t>Орчин үеийн техник технологийг ашиглаж сурах нөхцөл орчнийг бүрдүүлэх</a:t>
            </a:r>
            <a:endParaRPr lang="en-US" sz="6400" dirty="0" smtClean="0"/>
          </a:p>
          <a:p>
            <a:pPr>
              <a:buNone/>
            </a:pPr>
            <a:r>
              <a:rPr lang="mn-MN" sz="6400" dirty="0" smtClean="0"/>
              <a:t>-Хүүхдийн оюун ухаан, бие бялдар, авъяас чадварыг хөгжүүлэхэд шаардлагатай бүхий л тоног төхөөрөмжөөр хангах, бүрдүүлэх. </a:t>
            </a:r>
            <a:endParaRPr lang="en-US" sz="6400" dirty="0" smtClean="0"/>
          </a:p>
          <a:p>
            <a:pPr>
              <a:buNone/>
            </a:pPr>
            <a:r>
              <a:rPr lang="mn-MN" sz="6400" dirty="0" smtClean="0"/>
              <a:t>-Хүүхдийн хөгжил төлөвшил-г дээшлүүлэхийн тулд төрийн ба төрийн бус байгууллага болон орчин үеийн аргыг хэрэглэж буй гадаадын сургууль сургалтын байгууллагуудтай хамтран ажиллах нөхцлийг бүрдүүлэхэд хувь нэмэрээ оруулах.</a:t>
            </a:r>
            <a:endParaRPr lang="en-US" sz="6400" dirty="0" smtClean="0"/>
          </a:p>
          <a:p>
            <a:pPr>
              <a:buNone/>
            </a:pPr>
            <a:r>
              <a:rPr lang="mn-MN" sz="6400" dirty="0" smtClean="0"/>
              <a:t>-Сурагчдын хүмүүжил төлөвшил, иргэнших явц, сургуулийн байгууллагын зүгээс сургалт зохион байгуулах нэгдсэн төлөвлөгөө боловсруулж мөрдүүлэх </a:t>
            </a:r>
            <a:endParaRPr lang="en-US" sz="6400" dirty="0" smtClean="0"/>
          </a:p>
          <a:p>
            <a:pPr>
              <a:buNone/>
            </a:pPr>
            <a:r>
              <a:rPr lang="mn-MN" sz="6400" dirty="0" smtClean="0"/>
              <a:t>-Сурагчдын сурч боловсрох таатай орчныг нь бүрдүүлэх</a:t>
            </a:r>
            <a:endParaRPr lang="en-US" sz="6400" dirty="0" smtClean="0"/>
          </a:p>
          <a:p>
            <a:pPr>
              <a:buNone/>
            </a:pPr>
            <a:r>
              <a:rPr lang="mn-MN" sz="6400" dirty="0" smtClean="0"/>
              <a:t>-Сургуулийн гадна дотно орчин-г сургалтын байгууллагын хэв маягт тохируулан тохьжуулах </a:t>
            </a:r>
            <a:endParaRPr lang="en-US" sz="6400" dirty="0" smtClean="0"/>
          </a:p>
          <a:p>
            <a:pPr>
              <a:buNone/>
            </a:pPr>
            <a:r>
              <a:rPr lang="mn-MN" sz="6400" dirty="0" smtClean="0"/>
              <a:t>-Сургуулийн орчин тойронд амьдрах оршин суугчдын дунд хүүхдийн хүмүүжил төлөвшил, гэмт хэргээс урьдчилан сэргийлэх, аюулгүй байдал чиглэсэн нийтийг хамарсан арга хэмжээг зохион байгуулах</a:t>
            </a:r>
            <a:r>
              <a:rPr lang="en-US" sz="6400" dirty="0" smtClean="0"/>
              <a:t>(</a:t>
            </a:r>
            <a:r>
              <a:rPr lang="mn-MN" sz="6400" dirty="0" smtClean="0"/>
              <a:t>Заавал сонгууль болохоор иймэрхүү арга хэмжээнүүд явагддаг гэдэг ойлголттой байдаг. Гэхдээ үүнийг сургалтын байгууллага ч гэсэн иймэрхүү арга хэмжээ зохион байгуулж болно гэдгийг мэдрүүлэх</a:t>
            </a:r>
            <a:r>
              <a:rPr lang="en-US" sz="6400" dirty="0" smtClean="0"/>
              <a:t>) </a:t>
            </a:r>
          </a:p>
          <a:p>
            <a:pPr>
              <a:buNone/>
            </a:pPr>
            <a:r>
              <a:rPr lang="mn-MN" sz="6400" dirty="0" smtClean="0"/>
              <a:t>-Сурагчдын хувийн сонирхол, дуртай зүйлсийг нь дэмжиж өгөх</a:t>
            </a:r>
            <a:endParaRPr lang="en-US" sz="6400" dirty="0" smtClean="0"/>
          </a:p>
          <a:p>
            <a:pPr>
              <a:buNone/>
            </a:pPr>
            <a:r>
              <a:rPr lang="mn-MN" sz="6400" dirty="0" smtClean="0"/>
              <a:t>-Сургуулийн өөрөө удирдах зөвлөл, эцэг эхийн зөвлөл, нийгмийн ажилтан хичээлийн эрхлэгч, захирал зэрэг сургууль доторх нэгжүүдийг хүүхдийн хөгжил-г төлөвшүүлэхэд хамтран ажиллах, эцэг эх - эцэг эх, сургалтын байгууллагын нэгж -  эцэг эх гэх мэт өөрсдийн сургалтын хөтөлбөрийг боловсруулж ажиллах. </a:t>
            </a:r>
            <a:endParaRPr lang="en-US" sz="6400" dirty="0" smtClean="0"/>
          </a:p>
          <a:p>
            <a:pPr>
              <a:buNone/>
            </a:pPr>
            <a:r>
              <a:rPr lang="en-US" sz="6400" dirty="0" smtClean="0"/>
              <a:t> </a:t>
            </a:r>
          </a:p>
          <a:p>
            <a:pPr>
              <a:buNone/>
            </a:pPr>
            <a:r>
              <a:rPr lang="en-US"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Санал. </a:t>
            </a:r>
            <a:endParaRPr lang="en-US" dirty="0"/>
          </a:p>
        </p:txBody>
      </p:sp>
      <p:sp>
        <p:nvSpPr>
          <p:cNvPr id="2" name="Content Placeholder 1"/>
          <p:cNvSpPr>
            <a:spLocks noGrp="1"/>
          </p:cNvSpPr>
          <p:nvPr>
            <p:ph idx="1"/>
          </p:nvPr>
        </p:nvSpPr>
        <p:spPr/>
        <p:txBody>
          <a:bodyPr/>
          <a:lstStyle/>
          <a:p>
            <a:pPr algn="just"/>
            <a:r>
              <a:rPr lang="mn-MN" dirty="0" smtClean="0"/>
              <a:t>Эцэг, эх багш нарын хоорондын харилцаа багш сургалтын байгуулагын үйл ажиллагааг дэмжихэд чиглэсэн эцэг эхийн ёс зүйн дүрмийг гаргах нь зүйтэй төдийгүй цаг нь болсон гэж үзэж байна. </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2800" dirty="0" smtClean="0"/>
              <a:t>Номзүй болон ашигласан материал</a:t>
            </a:r>
            <a:endParaRPr lang="en-US" sz="2800" dirty="0"/>
          </a:p>
        </p:txBody>
      </p:sp>
      <p:sp>
        <p:nvSpPr>
          <p:cNvPr id="2" name="Content Placeholder 1"/>
          <p:cNvSpPr>
            <a:spLocks noGrp="1"/>
          </p:cNvSpPr>
          <p:nvPr>
            <p:ph idx="1"/>
          </p:nvPr>
        </p:nvSpPr>
        <p:spPr/>
        <p:txBody>
          <a:bodyPr>
            <a:normAutofit/>
          </a:bodyPr>
          <a:lstStyle/>
          <a:p>
            <a:pPr>
              <a:buNone/>
            </a:pPr>
            <a:r>
              <a:rPr lang="mn-MN" b="1" dirty="0" smtClean="0"/>
              <a:t>     </a:t>
            </a:r>
            <a:endParaRPr lang="en-US" dirty="0" smtClean="0"/>
          </a:p>
          <a:p>
            <a:pPr>
              <a:buNone/>
            </a:pPr>
            <a:r>
              <a:rPr lang="mn-MN" sz="1700" b="1" dirty="0" smtClean="0"/>
              <a:t>   </a:t>
            </a:r>
            <a:r>
              <a:rPr lang="en-US" sz="1700" b="1" dirty="0" smtClean="0"/>
              <a:t>1.</a:t>
            </a:r>
            <a:r>
              <a:rPr lang="mn-MN" sz="1700" b="1" dirty="0" smtClean="0"/>
              <a:t>  Сэтгэл судлал</a:t>
            </a:r>
            <a:r>
              <a:rPr lang="en-US" sz="1700" b="1" dirty="0" smtClean="0"/>
              <a:t>             </a:t>
            </a:r>
            <a:r>
              <a:rPr lang="mn-MN" sz="1700" b="1" dirty="0" smtClean="0"/>
              <a:t>О. Мягмар                  </a:t>
            </a:r>
            <a:r>
              <a:rPr lang="en-US" sz="1700" b="1" dirty="0" smtClean="0"/>
              <a:t>          </a:t>
            </a:r>
            <a:r>
              <a:rPr lang="mn-MN" sz="1700" b="1" dirty="0" smtClean="0"/>
              <a:t>     2000 он</a:t>
            </a:r>
            <a:endParaRPr lang="en-US" sz="1700" dirty="0" smtClean="0"/>
          </a:p>
          <a:p>
            <a:pPr>
              <a:buNone/>
            </a:pPr>
            <a:r>
              <a:rPr lang="en-US" sz="1700" b="1" dirty="0" smtClean="0"/>
              <a:t> </a:t>
            </a:r>
            <a:endParaRPr lang="en-US" sz="1700" dirty="0" smtClean="0"/>
          </a:p>
          <a:p>
            <a:pPr>
              <a:buNone/>
            </a:pPr>
            <a:r>
              <a:rPr lang="mn-MN" sz="1700" b="1" dirty="0" smtClean="0"/>
              <a:t>   </a:t>
            </a:r>
            <a:r>
              <a:rPr lang="en-US" sz="1700" b="1" dirty="0" smtClean="0"/>
              <a:t>2.</a:t>
            </a:r>
            <a:r>
              <a:rPr lang="mn-MN" sz="1700" b="1" dirty="0" smtClean="0"/>
              <a:t>  </a:t>
            </a:r>
            <a:r>
              <a:rPr lang="en-US" sz="1700" b="1" dirty="0" smtClean="0"/>
              <a:t>Child development                                     Wiki media encyclopedia</a:t>
            </a:r>
            <a:endParaRPr lang="mn-MN" sz="1700" b="1" dirty="0" smtClean="0"/>
          </a:p>
          <a:p>
            <a:pPr>
              <a:buNone/>
            </a:pPr>
            <a:endParaRPr lang="en-US" sz="1700" dirty="0" smtClean="0"/>
          </a:p>
          <a:p>
            <a:pPr>
              <a:buNone/>
            </a:pPr>
            <a:r>
              <a:rPr lang="mn-MN" sz="1700" b="1" dirty="0" smtClean="0"/>
              <a:t>   </a:t>
            </a:r>
            <a:r>
              <a:rPr lang="en-US" sz="1700" b="1" dirty="0" smtClean="0"/>
              <a:t>3. Erikson’s Eight Stages of Development      </a:t>
            </a:r>
            <a:r>
              <a:rPr lang="mn-MN" sz="1700" b="1" dirty="0" smtClean="0"/>
              <a:t>    </a:t>
            </a:r>
            <a:r>
              <a:rPr lang="en-US" sz="1700" b="1" dirty="0" smtClean="0"/>
              <a:t>Childrendevelopementinfo.com</a:t>
            </a:r>
            <a:endParaRPr lang="en-US" sz="17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a:t>
            </a:r>
            <a:r>
              <a:rPr lang="mn-MN" dirty="0" smtClean="0">
                <a:solidFill>
                  <a:schemeClr val="accent2">
                    <a:lumMod val="75000"/>
                  </a:schemeClr>
                </a:solidFill>
              </a:rPr>
              <a:t>Түлхүүр үгс. </a:t>
            </a:r>
            <a:endParaRPr lang="en-US" dirty="0">
              <a:solidFill>
                <a:schemeClr val="accent2">
                  <a:lumMod val="75000"/>
                </a:schemeClr>
              </a:solidFill>
            </a:endParaRPr>
          </a:p>
        </p:txBody>
      </p:sp>
      <p:sp>
        <p:nvSpPr>
          <p:cNvPr id="2" name="Content Placeholder 1"/>
          <p:cNvSpPr>
            <a:spLocks noGrp="1"/>
          </p:cNvSpPr>
          <p:nvPr>
            <p:ph idx="1"/>
          </p:nvPr>
        </p:nvSpPr>
        <p:spPr>
          <a:xfrm>
            <a:off x="533400" y="1905000"/>
            <a:ext cx="8153400" cy="4102291"/>
          </a:xfrm>
        </p:spPr>
        <p:txBody>
          <a:bodyPr/>
          <a:lstStyle/>
          <a:p>
            <a:r>
              <a:rPr lang="mn-MN" dirty="0" smtClean="0"/>
              <a:t>Хүүхдийн хөгжил төлөвшил, бие бялдарын хүмүүжил, оюун ухааны хөгжил, нийгэм сэтгэл зүйн хөгжил, Эриксоны онол, Жиан Пиаже оюун ухааны хөгжлийн үе шат.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Оршил. </a:t>
            </a:r>
            <a:endParaRPr lang="en-US" dirty="0"/>
          </a:p>
        </p:txBody>
      </p:sp>
      <p:sp>
        <p:nvSpPr>
          <p:cNvPr id="2" name="Content Placeholder 1"/>
          <p:cNvSpPr>
            <a:spLocks noGrp="1"/>
          </p:cNvSpPr>
          <p:nvPr>
            <p:ph idx="1"/>
          </p:nvPr>
        </p:nvSpPr>
        <p:spPr/>
        <p:txBody>
          <a:bodyPr>
            <a:normAutofit fontScale="70000" lnSpcReduction="20000"/>
          </a:bodyPr>
          <a:lstStyle/>
          <a:p>
            <a:r>
              <a:rPr lang="mn-MN" dirty="0" smtClean="0">
                <a:latin typeface="Arial" pitchFamily="34" charset="0"/>
                <a:cs typeface="Arial" pitchFamily="34" charset="0"/>
              </a:rPr>
              <a:t>Хүүхдийн хөгжил төлөвшилд багш, сургалтын байгууллагын үүрэг оролцоог дээшлүүлэхэд ямар зүйлийг илүүтэй анхаарч ажиллавал дээр вэ гэдэг талаар цухас дурдахын зэрэгцээ оюуны ухааны хөгжилийг нийгэм сэтгэл зүйн хөгжил төлөвшилтэй хослуулан сурагчдын хэрэгцээ, шаардлага, хүсэл сонирхолд нийцсэн сургалтын шинэчлэл хийх шаардлагатай байна гэдгийг харуулахыг </a:t>
            </a:r>
            <a:r>
              <a:rPr lang="mn-MN" dirty="0" smtClean="0">
                <a:latin typeface="Arial" pitchFamily="34" charset="0"/>
                <a:cs typeface="Arial" pitchFamily="34" charset="0"/>
              </a:rPr>
              <a:t>зорилоо</a:t>
            </a:r>
            <a:r>
              <a:rPr lang="mn-MN" dirty="0" smtClean="0">
                <a:latin typeface="Arial" pitchFamily="34" charset="0"/>
                <a:cs typeface="Arial" pitchFamily="34" charset="0"/>
              </a:rPr>
              <a:t>. </a:t>
            </a:r>
            <a:r>
              <a:rPr lang="mn-MN" dirty="0" smtClean="0">
                <a:latin typeface="Arial" pitchFamily="34" charset="0"/>
                <a:cs typeface="Arial" pitchFamily="34" charset="0"/>
              </a:rPr>
              <a:t>Харин аливаа зүйлсийг хийхийн өмнө бэлтгэл ажлуудыг хийх шаардлага зайлшгүй гардаг иймээс багш болон сургалтын байгуулагууд ямар ч ажлыг явуулахдаа тухайн үйл ажиллагаанд хамрагдах хүмүүсийн хэрхэн хүлээн авч байгааг харгалзан ач холбогдол, эерэг, сөрөг үр дүнг өөрсдийн өнцгөөс харалгүй бодит нөхцөл байдалд нь нийцүүлэн явуулж байх нь зүйтэй болов уу гэсэн өөрийн санааг тусгахыг хичээлээ</a:t>
            </a:r>
            <a:r>
              <a:rPr lang="mn-MN"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a:xfrm>
            <a:off x="457200" y="381000"/>
            <a:ext cx="8229600" cy="5626291"/>
          </a:xfrm>
        </p:spPr>
        <p:txBody>
          <a:bodyPr>
            <a:normAutofit fontScale="77500" lnSpcReduction="20000"/>
          </a:bodyPr>
          <a:lstStyle/>
          <a:p>
            <a:r>
              <a:rPr lang="mn-MN" dirty="0" smtClean="0">
                <a:latin typeface="Arial" pitchFamily="34" charset="0"/>
                <a:cs typeface="Arial" pitchFamily="34" charset="0"/>
              </a:rPr>
              <a:t>Гэхдээ энэ бол шүүмжлэл биш санал гэж ойлгож болно. Энд  зөвхөн суралцагсдын </a:t>
            </a:r>
            <a:r>
              <a:rPr lang="en-US" dirty="0" smtClean="0">
                <a:latin typeface="Arial" pitchFamily="34" charset="0"/>
                <a:cs typeface="Arial" pitchFamily="34" charset="0"/>
              </a:rPr>
              <a:t> </a:t>
            </a:r>
            <a:r>
              <a:rPr lang="en-US" dirty="0" err="1" smtClean="0">
                <a:latin typeface="Arial" pitchFamily="34" charset="0"/>
                <a:cs typeface="Arial" pitchFamily="34" charset="0"/>
              </a:rPr>
              <a:t>сэтгэл</a:t>
            </a:r>
            <a:r>
              <a:rPr lang="en-US" dirty="0" smtClean="0">
                <a:latin typeface="Arial" pitchFamily="34" charset="0"/>
                <a:cs typeface="Arial" pitchFamily="34" charset="0"/>
              </a:rPr>
              <a:t> </a:t>
            </a:r>
            <a:r>
              <a:rPr lang="en-US" dirty="0" err="1" smtClean="0">
                <a:latin typeface="Arial" pitchFamily="34" charset="0"/>
                <a:cs typeface="Arial" pitchFamily="34" charset="0"/>
              </a:rPr>
              <a:t>зүйн</a:t>
            </a:r>
            <a:r>
              <a:rPr lang="en-US" dirty="0" smtClean="0">
                <a:latin typeface="Arial" pitchFamily="34" charset="0"/>
                <a:cs typeface="Arial" pitchFamily="34" charset="0"/>
              </a:rPr>
              <a:t> </a:t>
            </a:r>
            <a:r>
              <a:rPr lang="en-US" dirty="0" err="1" smtClean="0">
                <a:latin typeface="Arial" pitchFamily="34" charset="0"/>
                <a:cs typeface="Arial" pitchFamily="34" charset="0"/>
              </a:rPr>
              <a:t>орчныг</a:t>
            </a:r>
            <a:r>
              <a:rPr lang="en-US" dirty="0" smtClean="0">
                <a:latin typeface="Arial" pitchFamily="34" charset="0"/>
                <a:cs typeface="Arial" pitchFamily="34" charset="0"/>
              </a:rPr>
              <a:t> </a:t>
            </a:r>
            <a:r>
              <a:rPr lang="en-US" dirty="0" err="1" smtClean="0">
                <a:latin typeface="Arial" pitchFamily="34" charset="0"/>
                <a:cs typeface="Arial" pitchFamily="34" charset="0"/>
              </a:rPr>
              <a:t>судлан</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асуудал</a:t>
            </a:r>
            <a:r>
              <a:rPr lang="en-US" dirty="0" smtClean="0">
                <a:latin typeface="Arial" pitchFamily="34" charset="0"/>
                <a:cs typeface="Arial" pitchFamily="34" charset="0"/>
              </a:rPr>
              <a:t> </a:t>
            </a:r>
            <a:r>
              <a:rPr lang="en-US" dirty="0" err="1" smtClean="0">
                <a:latin typeface="Arial" pitchFamily="34" charset="0"/>
                <a:cs typeface="Arial" pitchFamily="34" charset="0"/>
              </a:rPr>
              <a:t>дэвшүүлж</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байгаа</a:t>
            </a:r>
            <a:r>
              <a:rPr lang="en-US" dirty="0" smtClean="0">
                <a:latin typeface="Arial" pitchFamily="34" charset="0"/>
                <a:cs typeface="Arial" pitchFamily="34" charset="0"/>
              </a:rPr>
              <a:t> </a:t>
            </a:r>
            <a:r>
              <a:rPr lang="en-US" dirty="0" err="1" smtClean="0">
                <a:latin typeface="Arial" pitchFamily="34" charset="0"/>
                <a:cs typeface="Arial" pitchFamily="34" charset="0"/>
              </a:rPr>
              <a:t>нь</a:t>
            </a:r>
            <a:r>
              <a:rPr lang="mn-MN" dirty="0" smtClean="0">
                <a:latin typeface="Arial" pitchFamily="34" charset="0"/>
                <a:cs typeface="Arial" pitchFamily="34" charset="0"/>
              </a:rPr>
              <a:t> шинэлэг зүйл болов уу гэж бодно. Яагаад гэвэл бид хүүхдийн буюу суралцагсдын хөгжил төлөвшилийг дээшлүүлэхэд бүгд анхаарч юу хэрэгтэйг мэдэрдэг ч бодит байдал дээрээ арай өөрөөр хийгээд байдаг юм болов уу гэсэн сэтгэдэл төрсөнөө нуух юун. Нэгийг ярьж нөгөөг бодож сэтгэдэг  гүйлгээ ухаантай хүмүүсийн тоглоомын талбай болгочихгүйхан шиг боловсролын байгуулагаа авч явбал бидний ажил үйлс аяндаа дэгжирэх бизээ. Хүүхдийн хөгжил төлөвшил бидний ирээдүйн сайхан амьдралын баталгаа юм гэдэгтэй хэн ч санал зөрөхгүй байх аа гэж бодож байна.</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t>
            </a:r>
            <a:r>
              <a:rPr lang="mn-MN" dirty="0" smtClean="0"/>
              <a:t>Нэг</a:t>
            </a:r>
            <a:r>
              <a:rPr lang="en-US" dirty="0" smtClean="0"/>
              <a:t>. </a:t>
            </a:r>
            <a:r>
              <a:rPr lang="mn-MN" dirty="0" smtClean="0"/>
              <a:t>Хүүхдийн хөгжил төлөвшил</a:t>
            </a:r>
            <a:endParaRPr lang="en-US" dirty="0"/>
          </a:p>
        </p:txBody>
      </p:sp>
      <p:sp>
        <p:nvSpPr>
          <p:cNvPr id="2" name="Content Placeholder 1"/>
          <p:cNvSpPr>
            <a:spLocks noGrp="1"/>
          </p:cNvSpPr>
          <p:nvPr>
            <p:ph idx="1"/>
          </p:nvPr>
        </p:nvSpPr>
        <p:spPr>
          <a:xfrm>
            <a:off x="457200" y="1447800"/>
            <a:ext cx="8229600" cy="4525963"/>
          </a:xfrm>
        </p:spPr>
        <p:txBody>
          <a:bodyPr>
            <a:normAutofit fontScale="62500" lnSpcReduction="20000"/>
          </a:bodyPr>
          <a:lstStyle/>
          <a:p>
            <a:r>
              <a:rPr lang="mn-MN" dirty="0" smtClean="0"/>
              <a:t>      Хүүхэд гэдэг нь бие бялдар , гоо зүй , оюун ухаан , ёс зүй , хүн болж байгаагаараа онцлог ялгаатай хөгжих өвөрмөц зүй тогтолтой хамгийн цайлган цагаан өөдрөг сэтгэлтэй 0-17 нас хүртлэх хүнийг хэлнэ. Хүүхэд нь хөгжлийн их ундрага юм.     Хөгжил гэдэг нь хүүхдийн  бие махбодь сэтгэц , сэтгэл хөдлөл харилцаа болон зан үйлд гарч буй харьцангүй тогтвортой өөрчлөлтүүд юм. Энэхүү өөрчлөлт нь нэг талаас тооны нөгөө талаас дэвшилт бүхий ахиц байдаг. Дэвшил нь хүн бүрт өөр өөр байдаг. Үүнийг хөгжилийн онцлог гэж ойлгож болно. Сурган хүмүүжүүлэх ухаанд хүүхдийн хөгжлийг</a:t>
            </a:r>
            <a:r>
              <a:rPr lang="en-US" dirty="0" smtClean="0"/>
              <a:t>:</a:t>
            </a:r>
          </a:p>
          <a:p>
            <a:pPr lvl="0">
              <a:buNone/>
            </a:pPr>
            <a:r>
              <a:rPr lang="mn-MN" dirty="0" smtClean="0"/>
              <a:t>          1.  Бие бялдарын хөгжил</a:t>
            </a:r>
            <a:endParaRPr lang="en-US" dirty="0" smtClean="0"/>
          </a:p>
          <a:p>
            <a:pPr>
              <a:buNone/>
            </a:pPr>
            <a:r>
              <a:rPr lang="mn-MN" dirty="0" smtClean="0"/>
              <a:t>          2.  Нийгэм сэтгэлзүйн хөгжил</a:t>
            </a:r>
            <a:endParaRPr lang="en-US" dirty="0" smtClean="0"/>
          </a:p>
          <a:p>
            <a:pPr>
              <a:buNone/>
            </a:pPr>
            <a:r>
              <a:rPr lang="en-US" dirty="0" smtClean="0"/>
              <a:t>    </a:t>
            </a:r>
            <a:r>
              <a:rPr lang="mn-MN" dirty="0" smtClean="0"/>
              <a:t>              </a:t>
            </a:r>
            <a:r>
              <a:rPr lang="en-US" dirty="0" smtClean="0"/>
              <a:t> a</a:t>
            </a:r>
            <a:r>
              <a:rPr lang="mn-MN" dirty="0" smtClean="0"/>
              <a:t>.  Ёс суртахууны төлөвшил </a:t>
            </a:r>
            <a:endParaRPr lang="en-US" dirty="0" smtClean="0"/>
          </a:p>
          <a:p>
            <a:pPr>
              <a:buNone/>
            </a:pPr>
            <a:r>
              <a:rPr lang="en-US" dirty="0" smtClean="0"/>
              <a:t>           </a:t>
            </a:r>
            <a:r>
              <a:rPr lang="mn-MN" dirty="0" smtClean="0"/>
              <a:t>        </a:t>
            </a:r>
            <a:r>
              <a:rPr lang="en-US" dirty="0" smtClean="0"/>
              <a:t>b</a:t>
            </a:r>
            <a:r>
              <a:rPr lang="mn-MN" dirty="0" smtClean="0"/>
              <a:t>.  Гоо зүйн хүмүүжил</a:t>
            </a:r>
            <a:endParaRPr lang="en-US" dirty="0" smtClean="0"/>
          </a:p>
          <a:p>
            <a:pPr>
              <a:buNone/>
            </a:pPr>
            <a:r>
              <a:rPr lang="mn-MN" dirty="0" smtClean="0"/>
              <a:t>                   с.  Хөдөлмөрийн хүмүүжил</a:t>
            </a:r>
            <a:endParaRPr lang="en-US" dirty="0" smtClean="0"/>
          </a:p>
          <a:p>
            <a:pPr>
              <a:buNone/>
            </a:pPr>
            <a:r>
              <a:rPr lang="mn-MN" dirty="0" smtClean="0"/>
              <a:t>          3.  Оюун ухааны хөгжил</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Бие бялдарын хөгжил </a:t>
            </a:r>
            <a:endParaRPr lang="en-US" dirty="0"/>
          </a:p>
        </p:txBody>
      </p:sp>
      <p:sp>
        <p:nvSpPr>
          <p:cNvPr id="2" name="Content Placeholder 1"/>
          <p:cNvSpPr>
            <a:spLocks noGrp="1"/>
          </p:cNvSpPr>
          <p:nvPr>
            <p:ph idx="1"/>
          </p:nvPr>
        </p:nvSpPr>
        <p:spPr/>
        <p:txBody>
          <a:bodyPr>
            <a:normAutofit fontScale="77500" lnSpcReduction="20000"/>
          </a:bodyPr>
          <a:lstStyle/>
          <a:p>
            <a:pPr algn="just">
              <a:buNone/>
            </a:pPr>
            <a:endParaRPr lang="mn-MN" dirty="0" smtClean="0"/>
          </a:p>
          <a:p>
            <a:pPr algn="just">
              <a:buNone/>
            </a:pPr>
            <a:r>
              <a:rPr lang="mn-MN" dirty="0" smtClean="0"/>
              <a:t>         Хүүхэд эхээс төрсөн үеэс эхэлж байгаль нийгмийн олон хүчин зүйлсийн нөлөөн дор өсөн торнино.</a:t>
            </a:r>
            <a:endParaRPr lang="en-US" dirty="0" smtClean="0"/>
          </a:p>
          <a:p>
            <a:pPr algn="just">
              <a:buNone/>
            </a:pPr>
            <a:r>
              <a:rPr lang="mn-MN" dirty="0" smtClean="0"/>
              <a:t>         Бие бялдарын хөгжлийн үндсэн шалгуурууд нь </a:t>
            </a:r>
            <a:endParaRPr lang="en-US" dirty="0" smtClean="0"/>
          </a:p>
          <a:p>
            <a:pPr algn="just">
              <a:buNone/>
            </a:pPr>
            <a:r>
              <a:rPr lang="mn-MN" dirty="0" smtClean="0"/>
              <a:t>               -Хөдөлгөөний эвсэл</a:t>
            </a:r>
            <a:endParaRPr lang="en-US" dirty="0" smtClean="0"/>
          </a:p>
          <a:p>
            <a:pPr algn="just">
              <a:buNone/>
            </a:pPr>
            <a:r>
              <a:rPr lang="mn-MN" dirty="0" smtClean="0"/>
              <a:t>               -Уян хатан чанар</a:t>
            </a:r>
            <a:endParaRPr lang="en-US" dirty="0" smtClean="0"/>
          </a:p>
          <a:p>
            <a:pPr algn="just">
              <a:buNone/>
            </a:pPr>
            <a:r>
              <a:rPr lang="mn-MN" dirty="0" smtClean="0"/>
              <a:t>               -Хүч</a:t>
            </a:r>
            <a:endParaRPr lang="en-US" dirty="0" smtClean="0"/>
          </a:p>
          <a:p>
            <a:pPr algn="just">
              <a:buNone/>
            </a:pPr>
            <a:r>
              <a:rPr lang="mn-MN" dirty="0" smtClean="0"/>
              <a:t>               -Тэсвэр</a:t>
            </a:r>
            <a:endParaRPr lang="en-US" dirty="0" smtClean="0"/>
          </a:p>
          <a:p>
            <a:pPr algn="just">
              <a:buNone/>
            </a:pPr>
            <a:r>
              <a:rPr lang="mn-MN" dirty="0" smtClean="0"/>
              <a:t>               -Хурд зэрэг байдаг.</a:t>
            </a:r>
            <a:endParaRPr lang="en-US" dirty="0" smtClean="0"/>
          </a:p>
          <a:p>
            <a:pPr algn="just">
              <a:buNone/>
            </a:pPr>
            <a:r>
              <a:rPr lang="mn-MN" dirty="0" smtClean="0"/>
              <a:t>       Хүүхдийг бага наснаас нь эхлэн эрүүл аж төрөх ёсонд сургах </a:t>
            </a:r>
            <a:r>
              <a:rPr lang="en-US" dirty="0" smtClean="0"/>
              <a:t>“</a:t>
            </a:r>
            <a:r>
              <a:rPr lang="mn-MN" dirty="0" smtClean="0"/>
              <a:t>Тэдний баялаг бол эрүүл мэнд </a:t>
            </a:r>
            <a:r>
              <a:rPr lang="en-US" dirty="0" smtClean="0"/>
              <a:t>”</a:t>
            </a:r>
            <a:r>
              <a:rPr lang="mn-MN" dirty="0" smtClean="0"/>
              <a:t> гэдгийг ойлгуулах хэрэгтэй.</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lstStyle/>
          <a:p>
            <a:r>
              <a:rPr lang="mn-MN" dirty="0" smtClean="0"/>
              <a:t>Хөдөлмөрийн хүмүүжил</a:t>
            </a:r>
            <a:endParaRPr lang="en-US" dirty="0"/>
          </a:p>
        </p:txBody>
      </p:sp>
      <p:sp>
        <p:nvSpPr>
          <p:cNvPr id="2" name="Content Placeholder 1"/>
          <p:cNvSpPr>
            <a:spLocks noGrp="1"/>
          </p:cNvSpPr>
          <p:nvPr>
            <p:ph idx="1"/>
          </p:nvPr>
        </p:nvSpPr>
        <p:spPr>
          <a:xfrm>
            <a:off x="457200" y="1219200"/>
            <a:ext cx="8229600" cy="4788091"/>
          </a:xfrm>
        </p:spPr>
        <p:txBody>
          <a:bodyPr>
            <a:normAutofit fontScale="77500" lnSpcReduction="20000"/>
          </a:bodyPr>
          <a:lstStyle/>
          <a:p>
            <a:pPr>
              <a:buNone/>
            </a:pPr>
            <a:r>
              <a:rPr lang="mn-MN" dirty="0" smtClean="0"/>
              <a:t>         Манай ардын өв уламжлалд хүүхдийн хөгжлийг дэмжих гол хүчин зүйл нь хөдөлмөр гэж үздэг.       Тиймээс Монгол ардын зүйр цэцэн үг , үлгэр домог , оньсого тааварт хөдөлмөрийн хүмүүжлийн талаар олон зүйл тусгагдсан байдаг.1735 онд гарсан То Вангийн 3 үсэгт номонд </a:t>
            </a:r>
            <a:r>
              <a:rPr lang="en-US" dirty="0" smtClean="0"/>
              <a:t>“</a:t>
            </a:r>
            <a:r>
              <a:rPr lang="mn-MN" dirty="0" smtClean="0"/>
              <a:t>Хүүхдийг идэж чадмагц баруун гарыг нь гаргуулж сурга. Хэл сурмагц нь эрхлэх дуу бүү гаргуул. Явж сурмагц нь 4 зүг дээд доодыг нь ухааруул. Ихийг хийж чадмагц ёслолд найр тавих эцэг эхийг хүндэтгэхийг сурга </a:t>
            </a:r>
            <a:r>
              <a:rPr lang="en-US" dirty="0" smtClean="0"/>
              <a:t>”</a:t>
            </a:r>
            <a:r>
              <a:rPr lang="mn-MN" dirty="0" smtClean="0"/>
              <a:t> гэжээ.  Хүүхдийн  хөдөлмөрт хандаж буй хандлага ажил хөдөлмөрийг гүйцэтгэж буй арга барил нь ёс суртахууны төлөвшил, оюун ухаан, гоо зүйн хөгжил төлөвшил-г илэрхийлдэг</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normAutofit/>
          </a:bodyPr>
          <a:lstStyle/>
          <a:p>
            <a:r>
              <a:rPr lang="mn-MN" sz="2800" dirty="0" smtClean="0"/>
              <a:t>Ёс суртахууны төлөвшил  </a:t>
            </a:r>
            <a:endParaRPr lang="en-US" sz="2800" dirty="0"/>
          </a:p>
        </p:txBody>
      </p:sp>
      <p:sp>
        <p:nvSpPr>
          <p:cNvPr id="2" name="Content Placeholder 1"/>
          <p:cNvSpPr>
            <a:spLocks noGrp="1"/>
          </p:cNvSpPr>
          <p:nvPr>
            <p:ph idx="1"/>
          </p:nvPr>
        </p:nvSpPr>
        <p:spPr>
          <a:xfrm>
            <a:off x="457200" y="838200"/>
            <a:ext cx="8229600" cy="5169091"/>
          </a:xfrm>
        </p:spPr>
        <p:txBody>
          <a:bodyPr>
            <a:normAutofit fontScale="85000" lnSpcReduction="10000"/>
          </a:bodyPr>
          <a:lstStyle/>
          <a:p>
            <a:pPr algn="just">
              <a:buNone/>
            </a:pPr>
            <a:r>
              <a:rPr lang="mn-MN" dirty="0" smtClean="0"/>
              <a:t>      Эхээс төрсөн цагаас үхэн үхтлээ хүн төрөлхтөн хүнийг дээдлэх, хайрлах гэх мэт ёс суртахууны хэм хэмжээг эзэмшдэг. Хүний хэм хэмжээ ёс суртахууны талаар бичигдээгүй хууль гэж хэлж болно. Бусад амьтнаас ялгагдах гол шалгуур нь ёс суртахуун юм гэж эрдэмтэд үздэг. Хүүхэд нь бусдыг хүндлэн энэрэн хайрлах , бусдад туслах , хөдөлмөрч байх, эелдэг зөөлөн даруу төлөв байх, үнэнч шударга байх гэх мэт зүйлсийг гэр бүл ойр дотно байгаа хүмүүсээсээ насан туршдаа суралцдаг.  Ёс суртахууны төлөвшил нь эрх зүйн боловсролтой нягт холбоотой байдаг. </a:t>
            </a:r>
            <a:endParaRPr lang="en-US"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79</TotalTime>
  <Words>1406</Words>
  <Application>Microsoft Office PowerPoint</Application>
  <PresentationFormat>On-screen Show (4:3)</PresentationFormat>
  <Paragraphs>158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Foundry</vt:lpstr>
      <vt:lpstr>Хүүхдийн хөгжил төлөвшилд багш сургалтын байгууллагын  үүрэг оролцоог дээшлүүлэх </vt:lpstr>
      <vt:lpstr>               Хураангуй</vt:lpstr>
      <vt:lpstr>          Түлхүүр үгс. </vt:lpstr>
      <vt:lpstr>Оршил. </vt:lpstr>
      <vt:lpstr>Slide 5</vt:lpstr>
      <vt:lpstr> Нэг. Хүүхдийн хөгжил төлөвшил</vt:lpstr>
      <vt:lpstr>Бие бялдарын хөгжил </vt:lpstr>
      <vt:lpstr>Хөдөлмөрийн хүмүүжил</vt:lpstr>
      <vt:lpstr>Ёс суртахууны төлөвшил  </vt:lpstr>
      <vt:lpstr>                          Гоо зүйн хүмүүжил</vt:lpstr>
      <vt:lpstr>Оюун ухааны хөгжил </vt:lpstr>
      <vt:lpstr> Хоёр. Хүний хөгжлийн тухай   Э.Эриксоны ерөнхий онол</vt:lpstr>
      <vt:lpstr>Эриксоны онол</vt:lpstr>
      <vt:lpstr>      Жан Пиажегийн онол</vt:lpstr>
      <vt:lpstr>          Гурав.  Судалгааны ажлын үе шат, үр дүн </vt:lpstr>
      <vt:lpstr>                              судалгаа</vt:lpstr>
      <vt:lpstr>Судалгааны үр дүн</vt:lpstr>
      <vt:lpstr>                    Дүгнэлт. </vt:lpstr>
      <vt:lpstr>Багшийн үүрэг оролцооны талаар:</vt:lpstr>
      <vt:lpstr>Багшийн үүрэг оролцооны талаар</vt:lpstr>
      <vt:lpstr>          Сургалтын байгууллагын үүрэг оролцооны талаар      </vt:lpstr>
      <vt:lpstr>Санал. </vt:lpstr>
      <vt:lpstr>Номзүй болон ашигласан материал</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Хүүхдийн хөгжил төлөвшилд багш сургалтын байгууллагын  үүрэг оролцоог дээшлүүлэх</dc:title>
  <dc:creator>kadra</dc:creator>
  <cp:lastModifiedBy>kadra</cp:lastModifiedBy>
  <cp:revision>9</cp:revision>
  <dcterms:created xsi:type="dcterms:W3CDTF">2010-10-17T14:11:20Z</dcterms:created>
  <dcterms:modified xsi:type="dcterms:W3CDTF">2010-11-04T09:16:28Z</dcterms:modified>
</cp:coreProperties>
</file>